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679" r:id="rId2"/>
  </p:sldMasterIdLst>
  <p:notesMasterIdLst>
    <p:notesMasterId r:id="rId17"/>
  </p:notesMasterIdLst>
  <p:handoutMasterIdLst>
    <p:handoutMasterId r:id="rId18"/>
  </p:handoutMasterIdLst>
  <p:sldIdLst>
    <p:sldId id="262" r:id="rId3"/>
    <p:sldId id="312" r:id="rId4"/>
    <p:sldId id="288" r:id="rId5"/>
    <p:sldId id="293" r:id="rId6"/>
    <p:sldId id="294" r:id="rId7"/>
    <p:sldId id="295" r:id="rId8"/>
    <p:sldId id="300" r:id="rId9"/>
    <p:sldId id="299" r:id="rId10"/>
    <p:sldId id="301" r:id="rId11"/>
    <p:sldId id="308" r:id="rId12"/>
    <p:sldId id="290" r:id="rId13"/>
    <p:sldId id="310" r:id="rId14"/>
    <p:sldId id="307" r:id="rId15"/>
    <p:sldId id="314" r:id="rId16"/>
  </p:sldIdLst>
  <p:sldSz cx="16256000" cy="10160000"/>
  <p:notesSz cx="9926638" cy="679767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6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99"/>
    <a:srgbClr val="3360B3"/>
    <a:srgbClr val="FFDE81"/>
    <a:srgbClr val="7A9FCC"/>
    <a:srgbClr val="BC9854"/>
    <a:srgbClr val="658AFF"/>
    <a:srgbClr val="3D38B3"/>
    <a:srgbClr val="0033CC"/>
    <a:srgbClr val="66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86" autoAdjust="0"/>
    <p:restoredTop sz="94162" autoAdjust="0"/>
  </p:normalViewPr>
  <p:slideViewPr>
    <p:cSldViewPr>
      <p:cViewPr varScale="1">
        <p:scale>
          <a:sx n="79" d="100"/>
          <a:sy n="79" d="100"/>
        </p:scale>
        <p:origin x="1086" y="78"/>
      </p:cViewPr>
      <p:guideLst>
        <p:guide orient="horz" pos="286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9" d="100"/>
          <a:sy n="69" d="100"/>
        </p:scale>
        <p:origin x="1818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3AA29-BB59-4228-848F-F131D551E139}" type="datetimeFigureOut">
              <a:rPr lang="it-IT" smtClean="0"/>
              <a:pPr/>
              <a:t>12/07/2018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161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220" cy="339884"/>
          </a:xfrm>
          <a:prstGeom prst="rect">
            <a:avLst/>
          </a:prstGeom>
        </p:spPr>
        <p:txBody>
          <a:bodyPr vert="horz" lIns="57891" tIns="28945" rIns="57891" bIns="28945" rtlCol="0"/>
          <a:lstStyle>
            <a:lvl1pPr algn="l">
              <a:defRPr sz="8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2189" cy="339884"/>
          </a:xfrm>
          <a:prstGeom prst="rect">
            <a:avLst/>
          </a:prstGeom>
        </p:spPr>
        <p:txBody>
          <a:bodyPr vert="horz" lIns="57891" tIns="28945" rIns="57891" bIns="28945" rtlCol="0"/>
          <a:lstStyle>
            <a:lvl1pPr algn="r">
              <a:defRPr sz="800"/>
            </a:lvl1pPr>
          </a:lstStyle>
          <a:p>
            <a:fld id="{FB670648-52CD-452F-9986-EE1EC6F95FF4}" type="datetimeFigureOut">
              <a:rPr lang="it-IT" smtClean="0"/>
              <a:pPr/>
              <a:t>12/07/2018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509588"/>
            <a:ext cx="407828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7891" tIns="28945" rIns="57891" bIns="2894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57891" tIns="28945" rIns="57891" bIns="28945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6456729"/>
            <a:ext cx="4301220" cy="339884"/>
          </a:xfrm>
          <a:prstGeom prst="rect">
            <a:avLst/>
          </a:prstGeom>
        </p:spPr>
        <p:txBody>
          <a:bodyPr vert="horz" lIns="57891" tIns="28945" rIns="57891" bIns="28945" rtlCol="0" anchor="b"/>
          <a:lstStyle>
            <a:lvl1pPr algn="l">
              <a:defRPr sz="8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622510" y="6456729"/>
            <a:ext cx="4302189" cy="339884"/>
          </a:xfrm>
          <a:prstGeom prst="rect">
            <a:avLst/>
          </a:prstGeom>
        </p:spPr>
        <p:txBody>
          <a:bodyPr vert="horz" lIns="57891" tIns="28945" rIns="57891" bIns="28945" rtlCol="0" anchor="b"/>
          <a:lstStyle>
            <a:lvl1pPr algn="r">
              <a:defRPr sz="800"/>
            </a:lvl1pPr>
          </a:lstStyle>
          <a:p>
            <a:fld id="{AA7914EC-F300-4B1C-9923-25E2E74C78B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67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sz="700" b="1" u="sng" dirty="0"/>
              <a:t>LIFE</a:t>
            </a:r>
            <a:r>
              <a:rPr lang="it-IT" sz="700" dirty="0"/>
              <a:t> – PROGETTO DELLA FILIERA ITALIANA</a:t>
            </a:r>
          </a:p>
          <a:p>
            <a:endParaRPr lang="it-IT" sz="200" dirty="0"/>
          </a:p>
          <a:p>
            <a:r>
              <a:rPr lang="it-IT" sz="800" dirty="0"/>
              <a:t>INDUSTRIA</a:t>
            </a:r>
            <a:r>
              <a:rPr lang="it-IT" sz="800" baseline="0" dirty="0"/>
              <a:t> 	    – </a:t>
            </a:r>
            <a:r>
              <a:rPr lang="it-IT" sz="800" b="0" baseline="0" dirty="0"/>
              <a:t>F</a:t>
            </a:r>
            <a:r>
              <a:rPr lang="it-IT" sz="800" b="0" dirty="0">
                <a:solidFill>
                  <a:srgbClr val="BC9854"/>
                </a:solidFill>
                <a:ea typeface="MS Mincho" panose="02020609040205080304" pitchFamily="49" charset="-128"/>
              </a:rPr>
              <a:t>ederalimentare</a:t>
            </a:r>
          </a:p>
          <a:p>
            <a:r>
              <a:rPr lang="it-IT" sz="800" b="0" dirty="0">
                <a:solidFill>
                  <a:srgbClr val="BC9854"/>
                </a:solidFill>
                <a:ea typeface="MS Mincho" panose="02020609040205080304" pitchFamily="49" charset="-128"/>
              </a:rPr>
              <a:t>COMMERCIO</a:t>
            </a:r>
            <a:r>
              <a:rPr lang="it-IT" sz="800" b="0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 	    – Federdistribuzione</a:t>
            </a:r>
          </a:p>
          <a:p>
            <a:r>
              <a:rPr lang="it-IT" sz="800" b="0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CONSUMATORI   – Unione dei consumatori</a:t>
            </a:r>
          </a:p>
          <a:p>
            <a:r>
              <a:rPr lang="it-IT" sz="800" b="0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            sotto la regia del Banco Alimentare</a:t>
            </a:r>
          </a:p>
          <a:p>
            <a:endParaRPr lang="it-IT" sz="800" b="0" baseline="0" dirty="0">
              <a:solidFill>
                <a:srgbClr val="BC9854"/>
              </a:solidFill>
              <a:ea typeface="MS Mincho" panose="02020609040205080304" pitchFamily="49" charset="-128"/>
            </a:endParaRPr>
          </a:p>
          <a:p>
            <a:r>
              <a:rPr lang="it-IT" sz="800" b="0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OBIETTIVO </a:t>
            </a:r>
            <a:r>
              <a:rPr lang="it-IT" sz="800" b="0" baseline="0" dirty="0">
                <a:solidFill>
                  <a:srgbClr val="BC9854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 </a:t>
            </a:r>
            <a:r>
              <a:rPr lang="it-IT" sz="800" b="0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RIDURRE le </a:t>
            </a:r>
            <a:r>
              <a:rPr lang="it-IT" sz="800" b="1" u="sng" baseline="0" dirty="0">
                <a:solidFill>
                  <a:srgbClr val="BC9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</a:rPr>
              <a:t>eccedenze</a:t>
            </a:r>
            <a:r>
              <a:rPr lang="it-IT" sz="800" b="0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, lo </a:t>
            </a:r>
            <a:r>
              <a:rPr lang="it-IT" sz="800" b="1" u="sng" baseline="0" dirty="0">
                <a:solidFill>
                  <a:srgbClr val="BC98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Mincho" panose="02020609040205080304" pitchFamily="49" charset="-128"/>
              </a:rPr>
              <a:t>spreco</a:t>
            </a:r>
            <a:r>
              <a:rPr lang="it-IT" sz="800" b="0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 del cibo a favore del </a:t>
            </a:r>
            <a:r>
              <a:rPr lang="it-IT" sz="800" b="1" u="sng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recupero</a:t>
            </a:r>
          </a:p>
          <a:p>
            <a:endParaRPr lang="it-IT" sz="800" b="0" u="none" baseline="0" dirty="0">
              <a:solidFill>
                <a:srgbClr val="BC9854"/>
              </a:solidFill>
              <a:ea typeface="MS Mincho" panose="02020609040205080304" pitchFamily="49" charset="-128"/>
            </a:endParaRPr>
          </a:p>
          <a:p>
            <a:r>
              <a:rPr lang="it-IT" sz="800" b="0" u="none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Il </a:t>
            </a:r>
            <a:r>
              <a:rPr lang="it-IT" sz="800" b="1" u="sng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sistema economico </a:t>
            </a:r>
            <a:r>
              <a:rPr lang="it-IT" sz="800" b="0" u="none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si dà delle </a:t>
            </a:r>
            <a:r>
              <a:rPr lang="it-IT" sz="800" b="1" u="sng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regole etiche</a:t>
            </a:r>
            <a:r>
              <a:rPr lang="it-IT" sz="800" b="0" u="none" baseline="0" dirty="0">
                <a:solidFill>
                  <a:srgbClr val="BC9854"/>
                </a:solidFill>
                <a:ea typeface="MS Mincho" panose="02020609040205080304" pitchFamily="49" charset="-128"/>
              </a:rPr>
              <a:t>  </a:t>
            </a:r>
            <a:r>
              <a:rPr lang="it-IT" sz="800" b="0" baseline="0" dirty="0">
                <a:solidFill>
                  <a:srgbClr val="BC9854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  Il ruolo della politica e della Pubblica Amministrazione è fondamentale</a:t>
            </a:r>
          </a:p>
          <a:p>
            <a:endParaRPr lang="it-IT" sz="800" b="0" u="sng" baseline="0" dirty="0">
              <a:solidFill>
                <a:srgbClr val="BC9854"/>
              </a:solidFill>
              <a:ea typeface="MS Mincho" panose="02020609040205080304" pitchFamily="49" charset="-128"/>
              <a:sym typeface="Wingdings" panose="05000000000000000000" pitchFamily="2" charset="2"/>
            </a:endParaRPr>
          </a:p>
          <a:p>
            <a:r>
              <a:rPr lang="it-IT" sz="800" b="0" u="none" baseline="0" dirty="0">
                <a:solidFill>
                  <a:srgbClr val="BC9854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Si ringrazia la REGIONE PIEMENTE, sponsor della 21</a:t>
            </a:r>
            <a:r>
              <a:rPr lang="it-IT" sz="800" b="0" u="none" baseline="30000" dirty="0">
                <a:solidFill>
                  <a:srgbClr val="BC9854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a</a:t>
            </a:r>
            <a:r>
              <a:rPr lang="it-IT" sz="800" b="0" u="none" baseline="0" dirty="0">
                <a:solidFill>
                  <a:srgbClr val="BC9854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 edizione del Festival </a:t>
            </a:r>
            <a:r>
              <a:rPr lang="it-IT" sz="800" b="1" u="sng" baseline="0" dirty="0">
                <a:solidFill>
                  <a:srgbClr val="BC9854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CINEMAMBIENTE</a:t>
            </a:r>
            <a:r>
              <a:rPr lang="it-IT" sz="800" b="0" u="none" baseline="0" dirty="0">
                <a:solidFill>
                  <a:srgbClr val="BC9854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 all’interno del quale tale evento si inserisce, </a:t>
            </a:r>
          </a:p>
          <a:p>
            <a:r>
              <a:rPr lang="it-IT" sz="800" b="0" u="none" baseline="0" dirty="0">
                <a:solidFill>
                  <a:srgbClr val="BC9854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    </a:t>
            </a:r>
            <a:r>
              <a:rPr lang="it-IT" sz="800" b="0" baseline="0" dirty="0">
                <a:solidFill>
                  <a:srgbClr val="BC9854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</a:t>
            </a:r>
            <a:r>
              <a:rPr lang="it-IT" sz="800" b="0" u="none" baseline="0" dirty="0">
                <a:solidFill>
                  <a:srgbClr val="BC9854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 sinonimo di un’attenzione particolare alle tematiche legate alla 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tutela dell’ambiente</a:t>
            </a:r>
            <a:r>
              <a:rPr lang="it-IT" sz="8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all</a:t>
            </a:r>
            <a:r>
              <a:rPr lang="it-IT" sz="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sviluppo di modelli produttivi ecosostenibili.</a:t>
            </a:r>
            <a:endParaRPr lang="it-IT" sz="800" b="0" u="none" baseline="0" dirty="0">
              <a:solidFill>
                <a:srgbClr val="BC9854"/>
              </a:solidFill>
              <a:ea typeface="MS Mincho" panose="02020609040205080304" pitchFamily="49" charset="-128"/>
              <a:sym typeface="Wingdings" panose="05000000000000000000" pitchFamily="2" charset="2"/>
            </a:endParaRPr>
          </a:p>
          <a:p>
            <a:r>
              <a:rPr lang="it-IT" sz="800" b="0" u="none" baseline="0" dirty="0">
                <a:solidFill>
                  <a:srgbClr val="BC9854"/>
                </a:solidFill>
                <a:ea typeface="MS Mincho" panose="02020609040205080304" pitchFamily="49" charset="-128"/>
                <a:sym typeface="Wingdings" panose="05000000000000000000" pitchFamily="2" charset="2"/>
              </a:rPr>
              <a:t> </a:t>
            </a:r>
            <a:endParaRPr lang="it-IT" sz="800" b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14EC-F300-4B1C-9923-25E2E74C78BF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1709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(Istat - 2016)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dirty="0" smtClean="0"/>
              <a:t>In Italia ci sono  1.619.000 famiglie in povertà assoluta e 2.734.000 famiglie in povertà relativa. Complessivamente il 17% del totale 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14EC-F300-4B1C-9923-25E2E74C78BF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58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14EC-F300-4B1C-9923-25E2E74C78BF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956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14EC-F300-4B1C-9923-25E2E74C78BF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6563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14EC-F300-4B1C-9923-25E2E74C78BF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1982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14EC-F300-4B1C-9923-25E2E74C78BF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0592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14EC-F300-4B1C-9923-25E2E74C78BF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06779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14EC-F300-4B1C-9923-25E2E74C78BF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77326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7914EC-F300-4B1C-9923-25E2E74C78BF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203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200" y="1422400"/>
            <a:ext cx="138176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8400" y="5689600"/>
            <a:ext cx="11379200" cy="2540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08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76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>
          <a:xfrm>
            <a:off x="812800" y="9448800"/>
            <a:ext cx="373888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18462-61A7-46A4-8719-EDE61114909D}" type="datetimeFigureOut">
              <a:rPr lang="it-IT">
                <a:solidFill>
                  <a:prstClr val="black"/>
                </a:solidFill>
              </a:rPr>
              <a:pPr>
                <a:defRPr/>
              </a:pPr>
              <a:t>12/07/2018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5527040" y="9448800"/>
            <a:ext cx="52019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11704320" y="9448800"/>
            <a:ext cx="373888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51B695-4E5D-4B3A-90F3-EE24E6EA99B5}" type="slidenum">
              <a:rPr lang="it-IT" altLang="it-IT">
                <a:solidFill>
                  <a:prstClr val="black"/>
                </a:solidFill>
              </a:rPr>
              <a:pPr/>
              <a:t>‹N›</a:t>
            </a:fld>
            <a:endParaRPr lang="it-IT" alt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10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473200" y="3175000"/>
            <a:ext cx="14630400" cy="1625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827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473200" y="3175000"/>
            <a:ext cx="14630400" cy="1625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582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473200" y="3175000"/>
            <a:ext cx="14630400" cy="1625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828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9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938000" y="8956964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4B5988-2867-4EBE-8993-C98C0E5DDC9A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914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473200" y="3175000"/>
            <a:ext cx="14630400" cy="1625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2800" y="2336800"/>
            <a:ext cx="14630400" cy="6705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5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473200" y="3175000"/>
            <a:ext cx="14630400" cy="1625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1280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71840" y="2336800"/>
            <a:ext cx="7071360" cy="670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32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-1473200" y="3175000"/>
            <a:ext cx="14630400" cy="1625600"/>
          </a:xfrm>
          <a:prstGeom prst="rect">
            <a:avLst/>
          </a:prstGeom>
        </p:spPr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5527040" y="9448800"/>
            <a:ext cx="5201920" cy="5080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81280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7/12/2018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11704320" y="9448800"/>
            <a:ext cx="3738880" cy="5080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48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10.xml"/><Relationship Id="rId15" Type="http://schemas.openxmlformats.org/officeDocument/2006/relationships/image" Target="../media/image8.png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2.png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28563" y="9513453"/>
            <a:ext cx="519438" cy="3755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913141" y="9894951"/>
            <a:ext cx="689901" cy="134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759007" y="9376267"/>
            <a:ext cx="648500" cy="4310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158543" y="9578464"/>
            <a:ext cx="980070" cy="2453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9428530" y="9652875"/>
            <a:ext cx="763182" cy="7936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0208818" y="9649288"/>
            <a:ext cx="3938524" cy="1065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4168291" y="965343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800"/>
                </a:lnTo>
              </a:path>
            </a:pathLst>
          </a:custGeom>
          <a:ln w="8293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4213592" y="9675436"/>
            <a:ext cx="40005" cy="57150"/>
          </a:xfrm>
          <a:custGeom>
            <a:avLst/>
            <a:gdLst/>
            <a:ahLst/>
            <a:cxnLst/>
            <a:rect l="l" t="t" r="r" b="b"/>
            <a:pathLst>
              <a:path w="40005" h="57150">
                <a:moveTo>
                  <a:pt x="28130" y="0"/>
                </a:moveTo>
                <a:lnTo>
                  <a:pt x="17322" y="0"/>
                </a:lnTo>
                <a:lnTo>
                  <a:pt x="11036" y="2501"/>
                </a:lnTo>
                <a:lnTo>
                  <a:pt x="2209" y="12509"/>
                </a:lnTo>
                <a:lnTo>
                  <a:pt x="78" y="19331"/>
                </a:lnTo>
                <a:lnTo>
                  <a:pt x="0" y="37680"/>
                </a:lnTo>
                <a:lnTo>
                  <a:pt x="2171" y="44589"/>
                </a:lnTo>
                <a:lnTo>
                  <a:pt x="10883" y="54368"/>
                </a:lnTo>
                <a:lnTo>
                  <a:pt x="17017" y="56807"/>
                </a:lnTo>
                <a:lnTo>
                  <a:pt x="30505" y="56807"/>
                </a:lnTo>
                <a:lnTo>
                  <a:pt x="35140" y="55854"/>
                </a:lnTo>
                <a:lnTo>
                  <a:pt x="38798" y="53949"/>
                </a:lnTo>
                <a:lnTo>
                  <a:pt x="38798" y="49555"/>
                </a:lnTo>
                <a:lnTo>
                  <a:pt x="19405" y="49555"/>
                </a:lnTo>
                <a:lnTo>
                  <a:pt x="15392" y="47751"/>
                </a:lnTo>
                <a:lnTo>
                  <a:pt x="9956" y="40551"/>
                </a:lnTo>
                <a:lnTo>
                  <a:pt x="8597" y="35382"/>
                </a:lnTo>
                <a:lnTo>
                  <a:pt x="8597" y="28651"/>
                </a:lnTo>
                <a:lnTo>
                  <a:pt x="9641" y="19331"/>
                </a:lnTo>
                <a:lnTo>
                  <a:pt x="12771" y="12671"/>
                </a:lnTo>
                <a:lnTo>
                  <a:pt x="17990" y="8673"/>
                </a:lnTo>
                <a:lnTo>
                  <a:pt x="25298" y="7340"/>
                </a:lnTo>
                <a:lnTo>
                  <a:pt x="37973" y="7340"/>
                </a:lnTo>
                <a:lnTo>
                  <a:pt x="39598" y="2844"/>
                </a:lnTo>
                <a:lnTo>
                  <a:pt x="38099" y="2082"/>
                </a:lnTo>
                <a:lnTo>
                  <a:pt x="36029" y="1422"/>
                </a:lnTo>
                <a:lnTo>
                  <a:pt x="30759" y="292"/>
                </a:lnTo>
                <a:lnTo>
                  <a:pt x="28130" y="0"/>
                </a:lnTo>
                <a:close/>
              </a:path>
              <a:path w="40005" h="57150">
                <a:moveTo>
                  <a:pt x="38798" y="46596"/>
                </a:moveTo>
                <a:lnTo>
                  <a:pt x="33997" y="48577"/>
                </a:lnTo>
                <a:lnTo>
                  <a:pt x="29324" y="49555"/>
                </a:lnTo>
                <a:lnTo>
                  <a:pt x="38798" y="49555"/>
                </a:lnTo>
                <a:lnTo>
                  <a:pt x="38798" y="46596"/>
                </a:lnTo>
                <a:close/>
              </a:path>
              <a:path w="40005" h="57150">
                <a:moveTo>
                  <a:pt x="37973" y="7340"/>
                </a:moveTo>
                <a:lnTo>
                  <a:pt x="26962" y="7340"/>
                </a:lnTo>
                <a:lnTo>
                  <a:pt x="28892" y="7594"/>
                </a:lnTo>
                <a:lnTo>
                  <a:pt x="33210" y="8559"/>
                </a:lnTo>
                <a:lnTo>
                  <a:pt x="35217" y="9169"/>
                </a:lnTo>
                <a:lnTo>
                  <a:pt x="37045" y="9905"/>
                </a:lnTo>
                <a:lnTo>
                  <a:pt x="37973" y="734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4269549" y="965343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800"/>
                </a:lnTo>
              </a:path>
            </a:pathLst>
          </a:custGeom>
          <a:ln w="8293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4290586" y="9656076"/>
            <a:ext cx="10160" cy="75565"/>
          </a:xfrm>
          <a:custGeom>
            <a:avLst/>
            <a:gdLst/>
            <a:ahLst/>
            <a:cxnLst/>
            <a:rect l="l" t="t" r="r" b="b"/>
            <a:pathLst>
              <a:path w="10159" h="75565">
                <a:moveTo>
                  <a:pt x="9004" y="20358"/>
                </a:moveTo>
                <a:lnTo>
                  <a:pt x="711" y="20358"/>
                </a:lnTo>
                <a:lnTo>
                  <a:pt x="711" y="75158"/>
                </a:lnTo>
                <a:lnTo>
                  <a:pt x="9004" y="75158"/>
                </a:lnTo>
                <a:lnTo>
                  <a:pt x="9004" y="20358"/>
                </a:lnTo>
                <a:close/>
              </a:path>
              <a:path w="10159" h="75565">
                <a:moveTo>
                  <a:pt x="6235" y="0"/>
                </a:moveTo>
                <a:lnTo>
                  <a:pt x="3505" y="0"/>
                </a:lnTo>
                <a:lnTo>
                  <a:pt x="2323" y="457"/>
                </a:lnTo>
                <a:lnTo>
                  <a:pt x="469" y="2222"/>
                </a:lnTo>
                <a:lnTo>
                  <a:pt x="0" y="3606"/>
                </a:lnTo>
                <a:lnTo>
                  <a:pt x="0" y="7365"/>
                </a:lnTo>
                <a:lnTo>
                  <a:pt x="469" y="8775"/>
                </a:lnTo>
                <a:lnTo>
                  <a:pt x="2336" y="10604"/>
                </a:lnTo>
                <a:lnTo>
                  <a:pt x="3505" y="11048"/>
                </a:lnTo>
                <a:lnTo>
                  <a:pt x="6235" y="11048"/>
                </a:lnTo>
                <a:lnTo>
                  <a:pt x="7378" y="10604"/>
                </a:lnTo>
                <a:lnTo>
                  <a:pt x="9321" y="8775"/>
                </a:lnTo>
                <a:lnTo>
                  <a:pt x="9804" y="7365"/>
                </a:lnTo>
                <a:lnTo>
                  <a:pt x="9795" y="3606"/>
                </a:lnTo>
                <a:lnTo>
                  <a:pt x="9321" y="2260"/>
                </a:lnTo>
                <a:lnTo>
                  <a:pt x="7346" y="444"/>
                </a:lnTo>
                <a:lnTo>
                  <a:pt x="6235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4317191" y="9675435"/>
            <a:ext cx="78740" cy="55880"/>
          </a:xfrm>
          <a:custGeom>
            <a:avLst/>
            <a:gdLst/>
            <a:ahLst/>
            <a:cxnLst/>
            <a:rect l="l" t="t" r="r" b="b"/>
            <a:pathLst>
              <a:path w="78740" h="55879">
                <a:moveTo>
                  <a:pt x="6743" y="1003"/>
                </a:moveTo>
                <a:lnTo>
                  <a:pt x="0" y="1003"/>
                </a:lnTo>
                <a:lnTo>
                  <a:pt x="0" y="55803"/>
                </a:lnTo>
                <a:lnTo>
                  <a:pt x="8293" y="55803"/>
                </a:lnTo>
                <a:lnTo>
                  <a:pt x="8293" y="19951"/>
                </a:lnTo>
                <a:lnTo>
                  <a:pt x="9499" y="14833"/>
                </a:lnTo>
                <a:lnTo>
                  <a:pt x="14338" y="8610"/>
                </a:lnTo>
                <a:lnTo>
                  <a:pt x="14617" y="8496"/>
                </a:lnTo>
                <a:lnTo>
                  <a:pt x="8102" y="8496"/>
                </a:lnTo>
                <a:lnTo>
                  <a:pt x="6743" y="1003"/>
                </a:lnTo>
                <a:close/>
              </a:path>
              <a:path w="78740" h="55879">
                <a:moveTo>
                  <a:pt x="40540" y="7048"/>
                </a:moveTo>
                <a:lnTo>
                  <a:pt x="27305" y="7048"/>
                </a:lnTo>
                <a:lnTo>
                  <a:pt x="30226" y="8140"/>
                </a:lnTo>
                <a:lnTo>
                  <a:pt x="33959" y="12509"/>
                </a:lnTo>
                <a:lnTo>
                  <a:pt x="34899" y="15786"/>
                </a:lnTo>
                <a:lnTo>
                  <a:pt x="34899" y="55803"/>
                </a:lnTo>
                <a:lnTo>
                  <a:pt x="43192" y="55803"/>
                </a:lnTo>
                <a:lnTo>
                  <a:pt x="43192" y="19024"/>
                </a:lnTo>
                <a:lnTo>
                  <a:pt x="44424" y="14465"/>
                </a:lnTo>
                <a:lnTo>
                  <a:pt x="48719" y="9309"/>
                </a:lnTo>
                <a:lnTo>
                  <a:pt x="41503" y="9309"/>
                </a:lnTo>
                <a:lnTo>
                  <a:pt x="40540" y="7048"/>
                </a:lnTo>
                <a:close/>
              </a:path>
              <a:path w="78740" h="55879">
                <a:moveTo>
                  <a:pt x="75731" y="7048"/>
                </a:moveTo>
                <a:lnTo>
                  <a:pt x="62280" y="7048"/>
                </a:lnTo>
                <a:lnTo>
                  <a:pt x="65176" y="8140"/>
                </a:lnTo>
                <a:lnTo>
                  <a:pt x="68922" y="12509"/>
                </a:lnTo>
                <a:lnTo>
                  <a:pt x="69850" y="15786"/>
                </a:lnTo>
                <a:lnTo>
                  <a:pt x="69850" y="55803"/>
                </a:lnTo>
                <a:lnTo>
                  <a:pt x="78143" y="55803"/>
                </a:lnTo>
                <a:lnTo>
                  <a:pt x="78143" y="13055"/>
                </a:lnTo>
                <a:lnTo>
                  <a:pt x="76606" y="7950"/>
                </a:lnTo>
                <a:lnTo>
                  <a:pt x="75731" y="7048"/>
                </a:lnTo>
                <a:close/>
              </a:path>
              <a:path w="78740" h="55879">
                <a:moveTo>
                  <a:pt x="65798" y="0"/>
                </a:moveTo>
                <a:lnTo>
                  <a:pt x="55626" y="0"/>
                </a:lnTo>
                <a:lnTo>
                  <a:pt x="52108" y="838"/>
                </a:lnTo>
                <a:lnTo>
                  <a:pt x="45897" y="4178"/>
                </a:lnTo>
                <a:lnTo>
                  <a:pt x="43535" y="6426"/>
                </a:lnTo>
                <a:lnTo>
                  <a:pt x="41897" y="9309"/>
                </a:lnTo>
                <a:lnTo>
                  <a:pt x="48719" y="9309"/>
                </a:lnTo>
                <a:lnTo>
                  <a:pt x="49364" y="8534"/>
                </a:lnTo>
                <a:lnTo>
                  <a:pt x="53187" y="7048"/>
                </a:lnTo>
                <a:lnTo>
                  <a:pt x="75731" y="7048"/>
                </a:lnTo>
                <a:lnTo>
                  <a:pt x="70434" y="1587"/>
                </a:lnTo>
                <a:lnTo>
                  <a:pt x="65798" y="0"/>
                </a:lnTo>
                <a:close/>
              </a:path>
              <a:path w="78740" h="55879">
                <a:moveTo>
                  <a:pt x="33261" y="0"/>
                </a:moveTo>
                <a:lnTo>
                  <a:pt x="21158" y="0"/>
                </a:lnTo>
                <a:lnTo>
                  <a:pt x="17970" y="749"/>
                </a:lnTo>
                <a:lnTo>
                  <a:pt x="12268" y="3746"/>
                </a:lnTo>
                <a:lnTo>
                  <a:pt x="10058" y="5829"/>
                </a:lnTo>
                <a:lnTo>
                  <a:pt x="8496" y="8496"/>
                </a:lnTo>
                <a:lnTo>
                  <a:pt x="14617" y="8496"/>
                </a:lnTo>
                <a:lnTo>
                  <a:pt x="18148" y="7048"/>
                </a:lnTo>
                <a:lnTo>
                  <a:pt x="40540" y="7048"/>
                </a:lnTo>
                <a:lnTo>
                  <a:pt x="38862" y="3111"/>
                </a:lnTo>
                <a:lnTo>
                  <a:pt x="33261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4408336" y="9675536"/>
            <a:ext cx="44450" cy="57150"/>
          </a:xfrm>
          <a:custGeom>
            <a:avLst/>
            <a:gdLst/>
            <a:ahLst/>
            <a:cxnLst/>
            <a:rect l="l" t="t" r="r" b="b"/>
            <a:pathLst>
              <a:path w="44450" h="57150">
                <a:moveTo>
                  <a:pt x="41938" y="6845"/>
                </a:moveTo>
                <a:lnTo>
                  <a:pt x="28270" y="6845"/>
                </a:lnTo>
                <a:lnTo>
                  <a:pt x="31229" y="7874"/>
                </a:lnTo>
                <a:lnTo>
                  <a:pt x="34925" y="11976"/>
                </a:lnTo>
                <a:lnTo>
                  <a:pt x="35852" y="15151"/>
                </a:lnTo>
                <a:lnTo>
                  <a:pt x="35852" y="22847"/>
                </a:lnTo>
                <a:lnTo>
                  <a:pt x="26555" y="23139"/>
                </a:lnTo>
                <a:lnTo>
                  <a:pt x="14937" y="24527"/>
                </a:lnTo>
                <a:lnTo>
                  <a:pt x="6638" y="27892"/>
                </a:lnTo>
                <a:lnTo>
                  <a:pt x="1659" y="33233"/>
                </a:lnTo>
                <a:lnTo>
                  <a:pt x="0" y="40551"/>
                </a:lnTo>
                <a:lnTo>
                  <a:pt x="83" y="45935"/>
                </a:lnTo>
                <a:lnTo>
                  <a:pt x="1536" y="49695"/>
                </a:lnTo>
                <a:lnTo>
                  <a:pt x="7696" y="55308"/>
                </a:lnTo>
                <a:lnTo>
                  <a:pt x="11963" y="56705"/>
                </a:lnTo>
                <a:lnTo>
                  <a:pt x="21463" y="56705"/>
                </a:lnTo>
                <a:lnTo>
                  <a:pt x="24853" y="56095"/>
                </a:lnTo>
                <a:lnTo>
                  <a:pt x="30289" y="53657"/>
                </a:lnTo>
                <a:lnTo>
                  <a:pt x="33020" y="51333"/>
                </a:lnTo>
                <a:lnTo>
                  <a:pt x="34203" y="49847"/>
                </a:lnTo>
                <a:lnTo>
                  <a:pt x="15786" y="49847"/>
                </a:lnTo>
                <a:lnTo>
                  <a:pt x="13246" y="49060"/>
                </a:lnTo>
                <a:lnTo>
                  <a:pt x="9613" y="45935"/>
                </a:lnTo>
                <a:lnTo>
                  <a:pt x="8699" y="43649"/>
                </a:lnTo>
                <a:lnTo>
                  <a:pt x="8699" y="36817"/>
                </a:lnTo>
                <a:lnTo>
                  <a:pt x="43954" y="28752"/>
                </a:lnTo>
                <a:lnTo>
                  <a:pt x="43954" y="11899"/>
                </a:lnTo>
                <a:lnTo>
                  <a:pt x="42379" y="7251"/>
                </a:lnTo>
                <a:lnTo>
                  <a:pt x="41938" y="6845"/>
                </a:lnTo>
                <a:close/>
              </a:path>
              <a:path w="44450" h="57150">
                <a:moveTo>
                  <a:pt x="43954" y="47904"/>
                </a:moveTo>
                <a:lnTo>
                  <a:pt x="36156" y="47904"/>
                </a:lnTo>
                <a:lnTo>
                  <a:pt x="37807" y="55702"/>
                </a:lnTo>
                <a:lnTo>
                  <a:pt x="43954" y="55702"/>
                </a:lnTo>
                <a:lnTo>
                  <a:pt x="43954" y="47904"/>
                </a:lnTo>
                <a:close/>
              </a:path>
              <a:path w="44450" h="57150">
                <a:moveTo>
                  <a:pt x="43954" y="28752"/>
                </a:moveTo>
                <a:lnTo>
                  <a:pt x="35661" y="28752"/>
                </a:lnTo>
                <a:lnTo>
                  <a:pt x="35661" y="38798"/>
                </a:lnTo>
                <a:lnTo>
                  <a:pt x="34175" y="42760"/>
                </a:lnTo>
                <a:lnTo>
                  <a:pt x="28282" y="48437"/>
                </a:lnTo>
                <a:lnTo>
                  <a:pt x="24218" y="49847"/>
                </a:lnTo>
                <a:lnTo>
                  <a:pt x="34203" y="49847"/>
                </a:lnTo>
                <a:lnTo>
                  <a:pt x="35750" y="47904"/>
                </a:lnTo>
                <a:lnTo>
                  <a:pt x="43954" y="47904"/>
                </a:lnTo>
                <a:lnTo>
                  <a:pt x="43954" y="28752"/>
                </a:lnTo>
                <a:close/>
              </a:path>
              <a:path w="44450" h="57150">
                <a:moveTo>
                  <a:pt x="31229" y="0"/>
                </a:moveTo>
                <a:lnTo>
                  <a:pt x="21463" y="0"/>
                </a:lnTo>
                <a:lnTo>
                  <a:pt x="18249" y="406"/>
                </a:lnTo>
                <a:lnTo>
                  <a:pt x="11811" y="2082"/>
                </a:lnTo>
                <a:lnTo>
                  <a:pt x="8851" y="3225"/>
                </a:lnTo>
                <a:lnTo>
                  <a:pt x="6146" y="4699"/>
                </a:lnTo>
                <a:lnTo>
                  <a:pt x="8699" y="11049"/>
                </a:lnTo>
                <a:lnTo>
                  <a:pt x="14465" y="8255"/>
                </a:lnTo>
                <a:lnTo>
                  <a:pt x="19634" y="6845"/>
                </a:lnTo>
                <a:lnTo>
                  <a:pt x="41938" y="6845"/>
                </a:lnTo>
                <a:lnTo>
                  <a:pt x="36080" y="1447"/>
                </a:lnTo>
                <a:lnTo>
                  <a:pt x="31229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4491295" y="9658137"/>
            <a:ext cx="23495" cy="89535"/>
          </a:xfrm>
          <a:custGeom>
            <a:avLst/>
            <a:gdLst/>
            <a:ahLst/>
            <a:cxnLst/>
            <a:rect l="l" t="t" r="r" b="b"/>
            <a:pathLst>
              <a:path w="23494" h="89534">
                <a:moveTo>
                  <a:pt x="23139" y="0"/>
                </a:moveTo>
                <a:lnTo>
                  <a:pt x="15049" y="0"/>
                </a:lnTo>
                <a:lnTo>
                  <a:pt x="10185" y="5791"/>
                </a:lnTo>
                <a:lnTo>
                  <a:pt x="6451" y="12547"/>
                </a:lnTo>
                <a:lnTo>
                  <a:pt x="1295" y="27940"/>
                </a:lnTo>
                <a:lnTo>
                  <a:pt x="0" y="36220"/>
                </a:lnTo>
                <a:lnTo>
                  <a:pt x="0" y="53759"/>
                </a:lnTo>
                <a:lnTo>
                  <a:pt x="1282" y="61887"/>
                </a:lnTo>
                <a:lnTo>
                  <a:pt x="6413" y="77025"/>
                </a:lnTo>
                <a:lnTo>
                  <a:pt x="10147" y="83629"/>
                </a:lnTo>
                <a:lnTo>
                  <a:pt x="15049" y="89293"/>
                </a:lnTo>
                <a:lnTo>
                  <a:pt x="23037" y="89293"/>
                </a:lnTo>
                <a:lnTo>
                  <a:pt x="18415" y="82994"/>
                </a:lnTo>
                <a:lnTo>
                  <a:pt x="14859" y="76022"/>
                </a:lnTo>
                <a:lnTo>
                  <a:pt x="9931" y="60769"/>
                </a:lnTo>
                <a:lnTo>
                  <a:pt x="8699" y="52946"/>
                </a:lnTo>
                <a:lnTo>
                  <a:pt x="8789" y="36220"/>
                </a:lnTo>
                <a:lnTo>
                  <a:pt x="9893" y="28905"/>
                </a:lnTo>
                <a:lnTo>
                  <a:pt x="14731" y="13500"/>
                </a:lnTo>
                <a:lnTo>
                  <a:pt x="18338" y="6426"/>
                </a:lnTo>
                <a:lnTo>
                  <a:pt x="23139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4554137" y="9658137"/>
            <a:ext cx="41275" cy="73660"/>
          </a:xfrm>
          <a:custGeom>
            <a:avLst/>
            <a:gdLst/>
            <a:ahLst/>
            <a:cxnLst/>
            <a:rect l="l" t="t" r="r" b="b"/>
            <a:pathLst>
              <a:path w="41275" h="73659">
                <a:moveTo>
                  <a:pt x="8509" y="0"/>
                </a:moveTo>
                <a:lnTo>
                  <a:pt x="0" y="0"/>
                </a:lnTo>
                <a:lnTo>
                  <a:pt x="0" y="73101"/>
                </a:lnTo>
                <a:lnTo>
                  <a:pt x="40754" y="73101"/>
                </a:lnTo>
                <a:lnTo>
                  <a:pt x="40754" y="65405"/>
                </a:lnTo>
                <a:lnTo>
                  <a:pt x="8509" y="65405"/>
                </a:lnTo>
                <a:lnTo>
                  <a:pt x="8509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4611553" y="9658133"/>
            <a:ext cx="0" cy="73660"/>
          </a:xfrm>
          <a:custGeom>
            <a:avLst/>
            <a:gdLst/>
            <a:ahLst/>
            <a:cxnLst/>
            <a:rect l="l" t="t" r="r" b="b"/>
            <a:pathLst>
              <a:path h="73659">
                <a:moveTo>
                  <a:pt x="0" y="0"/>
                </a:moveTo>
                <a:lnTo>
                  <a:pt x="0" y="73101"/>
                </a:lnTo>
              </a:path>
            </a:pathLst>
          </a:custGeom>
          <a:ln w="8509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4635843" y="9658137"/>
            <a:ext cx="41275" cy="73660"/>
          </a:xfrm>
          <a:custGeom>
            <a:avLst/>
            <a:gdLst/>
            <a:ahLst/>
            <a:cxnLst/>
            <a:rect l="l" t="t" r="r" b="b"/>
            <a:pathLst>
              <a:path w="41275" h="73659">
                <a:moveTo>
                  <a:pt x="40754" y="0"/>
                </a:moveTo>
                <a:lnTo>
                  <a:pt x="0" y="0"/>
                </a:lnTo>
                <a:lnTo>
                  <a:pt x="0" y="73101"/>
                </a:lnTo>
                <a:lnTo>
                  <a:pt x="8509" y="73101"/>
                </a:lnTo>
                <a:lnTo>
                  <a:pt x="8509" y="41846"/>
                </a:lnTo>
                <a:lnTo>
                  <a:pt x="38811" y="41846"/>
                </a:lnTo>
                <a:lnTo>
                  <a:pt x="38811" y="34290"/>
                </a:lnTo>
                <a:lnTo>
                  <a:pt x="8509" y="34290"/>
                </a:lnTo>
                <a:lnTo>
                  <a:pt x="8509" y="7556"/>
                </a:lnTo>
                <a:lnTo>
                  <a:pt x="40754" y="7556"/>
                </a:lnTo>
                <a:lnTo>
                  <a:pt x="40754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4688691" y="9658137"/>
            <a:ext cx="41275" cy="73660"/>
          </a:xfrm>
          <a:custGeom>
            <a:avLst/>
            <a:gdLst/>
            <a:ahLst/>
            <a:cxnLst/>
            <a:rect l="l" t="t" r="r" b="b"/>
            <a:pathLst>
              <a:path w="41275" h="73659">
                <a:moveTo>
                  <a:pt x="40754" y="0"/>
                </a:moveTo>
                <a:lnTo>
                  <a:pt x="0" y="0"/>
                </a:lnTo>
                <a:lnTo>
                  <a:pt x="0" y="73101"/>
                </a:lnTo>
                <a:lnTo>
                  <a:pt x="40754" y="73101"/>
                </a:lnTo>
                <a:lnTo>
                  <a:pt x="40754" y="65493"/>
                </a:lnTo>
                <a:lnTo>
                  <a:pt x="8509" y="65493"/>
                </a:lnTo>
                <a:lnTo>
                  <a:pt x="8509" y="38595"/>
                </a:lnTo>
                <a:lnTo>
                  <a:pt x="38811" y="38595"/>
                </a:lnTo>
                <a:lnTo>
                  <a:pt x="38811" y="31089"/>
                </a:lnTo>
                <a:lnTo>
                  <a:pt x="8509" y="31089"/>
                </a:lnTo>
                <a:lnTo>
                  <a:pt x="8509" y="7556"/>
                </a:lnTo>
                <a:lnTo>
                  <a:pt x="40754" y="7556"/>
                </a:lnTo>
                <a:lnTo>
                  <a:pt x="40754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4767200" y="9657084"/>
            <a:ext cx="48260" cy="74295"/>
          </a:xfrm>
          <a:custGeom>
            <a:avLst/>
            <a:gdLst/>
            <a:ahLst/>
            <a:cxnLst/>
            <a:rect l="l" t="t" r="r" b="b"/>
            <a:pathLst>
              <a:path w="48259" h="74295">
                <a:moveTo>
                  <a:pt x="41136" y="7111"/>
                </a:moveTo>
                <a:lnTo>
                  <a:pt x="27241" y="7111"/>
                </a:lnTo>
                <a:lnTo>
                  <a:pt x="30530" y="8254"/>
                </a:lnTo>
                <a:lnTo>
                  <a:pt x="35267" y="12814"/>
                </a:lnTo>
                <a:lnTo>
                  <a:pt x="36449" y="15900"/>
                </a:lnTo>
                <a:lnTo>
                  <a:pt x="36449" y="22567"/>
                </a:lnTo>
                <a:lnTo>
                  <a:pt x="0" y="67005"/>
                </a:lnTo>
                <a:lnTo>
                  <a:pt x="0" y="74155"/>
                </a:lnTo>
                <a:lnTo>
                  <a:pt x="48056" y="74155"/>
                </a:lnTo>
                <a:lnTo>
                  <a:pt x="48056" y="66459"/>
                </a:lnTo>
                <a:lnTo>
                  <a:pt x="10452" y="66459"/>
                </a:lnTo>
                <a:lnTo>
                  <a:pt x="10452" y="66052"/>
                </a:lnTo>
                <a:lnTo>
                  <a:pt x="33578" y="43472"/>
                </a:lnTo>
                <a:lnTo>
                  <a:pt x="38455" y="37744"/>
                </a:lnTo>
                <a:lnTo>
                  <a:pt x="43649" y="28676"/>
                </a:lnTo>
                <a:lnTo>
                  <a:pt x="44958" y="24091"/>
                </a:lnTo>
                <a:lnTo>
                  <a:pt x="44958" y="13525"/>
                </a:lnTo>
                <a:lnTo>
                  <a:pt x="43002" y="8801"/>
                </a:lnTo>
                <a:lnTo>
                  <a:pt x="41136" y="7111"/>
                </a:lnTo>
                <a:close/>
              </a:path>
              <a:path w="48259" h="74295">
                <a:moveTo>
                  <a:pt x="29806" y="0"/>
                </a:moveTo>
                <a:lnTo>
                  <a:pt x="15011" y="0"/>
                </a:lnTo>
                <a:lnTo>
                  <a:pt x="7683" y="2806"/>
                </a:lnTo>
                <a:lnTo>
                  <a:pt x="952" y="8394"/>
                </a:lnTo>
                <a:lnTo>
                  <a:pt x="5359" y="14058"/>
                </a:lnTo>
                <a:lnTo>
                  <a:pt x="8674" y="11429"/>
                </a:lnTo>
                <a:lnTo>
                  <a:pt x="11709" y="9601"/>
                </a:lnTo>
                <a:lnTo>
                  <a:pt x="17132" y="7607"/>
                </a:lnTo>
                <a:lnTo>
                  <a:pt x="20015" y="7111"/>
                </a:lnTo>
                <a:lnTo>
                  <a:pt x="41136" y="7111"/>
                </a:lnTo>
                <a:lnTo>
                  <a:pt x="35191" y="1765"/>
                </a:lnTo>
                <a:lnTo>
                  <a:pt x="29806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4825850" y="9656984"/>
            <a:ext cx="48895" cy="75565"/>
          </a:xfrm>
          <a:custGeom>
            <a:avLst/>
            <a:gdLst/>
            <a:ahLst/>
            <a:cxnLst/>
            <a:rect l="l" t="t" r="r" b="b"/>
            <a:pathLst>
              <a:path w="48894" h="75565">
                <a:moveTo>
                  <a:pt x="32029" y="0"/>
                </a:moveTo>
                <a:lnTo>
                  <a:pt x="15976" y="0"/>
                </a:lnTo>
                <a:lnTo>
                  <a:pt x="9918" y="3086"/>
                </a:lnTo>
                <a:lnTo>
                  <a:pt x="0" y="37604"/>
                </a:lnTo>
                <a:lnTo>
                  <a:pt x="385" y="46296"/>
                </a:lnTo>
                <a:lnTo>
                  <a:pt x="16230" y="75260"/>
                </a:lnTo>
                <a:lnTo>
                  <a:pt x="32308" y="75260"/>
                </a:lnTo>
                <a:lnTo>
                  <a:pt x="38392" y="72135"/>
                </a:lnTo>
                <a:lnTo>
                  <a:pt x="40980" y="68097"/>
                </a:lnTo>
                <a:lnTo>
                  <a:pt x="18643" y="68097"/>
                </a:lnTo>
                <a:lnTo>
                  <a:pt x="14655" y="65684"/>
                </a:lnTo>
                <a:lnTo>
                  <a:pt x="9652" y="55968"/>
                </a:lnTo>
                <a:lnTo>
                  <a:pt x="8407" y="48234"/>
                </a:lnTo>
                <a:lnTo>
                  <a:pt x="8407" y="26962"/>
                </a:lnTo>
                <a:lnTo>
                  <a:pt x="9652" y="19253"/>
                </a:lnTo>
                <a:lnTo>
                  <a:pt x="14655" y="9613"/>
                </a:lnTo>
                <a:lnTo>
                  <a:pt x="18643" y="7200"/>
                </a:lnTo>
                <a:lnTo>
                  <a:pt x="40610" y="7200"/>
                </a:lnTo>
                <a:lnTo>
                  <a:pt x="38061" y="3213"/>
                </a:lnTo>
                <a:lnTo>
                  <a:pt x="32029" y="0"/>
                </a:lnTo>
                <a:close/>
              </a:path>
              <a:path w="48894" h="75565">
                <a:moveTo>
                  <a:pt x="40610" y="7200"/>
                </a:moveTo>
                <a:lnTo>
                  <a:pt x="29641" y="7200"/>
                </a:lnTo>
                <a:lnTo>
                  <a:pt x="33648" y="9651"/>
                </a:lnTo>
                <a:lnTo>
                  <a:pt x="38608" y="19405"/>
                </a:lnTo>
                <a:lnTo>
                  <a:pt x="39830" y="26962"/>
                </a:lnTo>
                <a:lnTo>
                  <a:pt x="39830" y="48234"/>
                </a:lnTo>
                <a:lnTo>
                  <a:pt x="38608" y="55816"/>
                </a:lnTo>
                <a:lnTo>
                  <a:pt x="33642" y="65646"/>
                </a:lnTo>
                <a:lnTo>
                  <a:pt x="29641" y="68097"/>
                </a:lnTo>
                <a:lnTo>
                  <a:pt x="40980" y="68097"/>
                </a:lnTo>
                <a:lnTo>
                  <a:pt x="48361" y="37604"/>
                </a:lnTo>
                <a:lnTo>
                  <a:pt x="47973" y="28993"/>
                </a:lnTo>
                <a:lnTo>
                  <a:pt x="46812" y="21466"/>
                </a:lnTo>
                <a:lnTo>
                  <a:pt x="44879" y="15019"/>
                </a:lnTo>
                <a:lnTo>
                  <a:pt x="42152" y="9613"/>
                </a:lnTo>
                <a:lnTo>
                  <a:pt x="40610" y="720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4888706" y="9658137"/>
            <a:ext cx="26670" cy="73660"/>
          </a:xfrm>
          <a:custGeom>
            <a:avLst/>
            <a:gdLst/>
            <a:ahLst/>
            <a:cxnLst/>
            <a:rect l="l" t="t" r="r" b="b"/>
            <a:pathLst>
              <a:path w="26669" h="73659">
                <a:moveTo>
                  <a:pt x="26352" y="8699"/>
                </a:moveTo>
                <a:lnTo>
                  <a:pt x="18656" y="8699"/>
                </a:lnTo>
                <a:lnTo>
                  <a:pt x="18376" y="12560"/>
                </a:lnTo>
                <a:lnTo>
                  <a:pt x="18303" y="14922"/>
                </a:lnTo>
                <a:lnTo>
                  <a:pt x="18249" y="73101"/>
                </a:lnTo>
                <a:lnTo>
                  <a:pt x="26352" y="73101"/>
                </a:lnTo>
                <a:lnTo>
                  <a:pt x="26352" y="8699"/>
                </a:lnTo>
                <a:close/>
              </a:path>
              <a:path w="26669" h="73659">
                <a:moveTo>
                  <a:pt x="26352" y="0"/>
                </a:moveTo>
                <a:lnTo>
                  <a:pt x="19342" y="0"/>
                </a:lnTo>
                <a:lnTo>
                  <a:pt x="0" y="14947"/>
                </a:lnTo>
                <a:lnTo>
                  <a:pt x="4394" y="20650"/>
                </a:lnTo>
                <a:lnTo>
                  <a:pt x="11468" y="14922"/>
                </a:lnTo>
                <a:lnTo>
                  <a:pt x="15430" y="11658"/>
                </a:lnTo>
                <a:lnTo>
                  <a:pt x="17157" y="10134"/>
                </a:lnTo>
                <a:lnTo>
                  <a:pt x="18656" y="8699"/>
                </a:lnTo>
                <a:lnTo>
                  <a:pt x="26352" y="8699"/>
                </a:lnTo>
                <a:lnTo>
                  <a:pt x="26352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4939996" y="9657731"/>
            <a:ext cx="54610" cy="73660"/>
          </a:xfrm>
          <a:custGeom>
            <a:avLst/>
            <a:gdLst/>
            <a:ahLst/>
            <a:cxnLst/>
            <a:rect l="l" t="t" r="r" b="b"/>
            <a:pathLst>
              <a:path w="54609" h="73659">
                <a:moveTo>
                  <a:pt x="43510" y="56705"/>
                </a:moveTo>
                <a:lnTo>
                  <a:pt x="35559" y="56705"/>
                </a:lnTo>
                <a:lnTo>
                  <a:pt x="35559" y="73507"/>
                </a:lnTo>
                <a:lnTo>
                  <a:pt x="43510" y="73507"/>
                </a:lnTo>
                <a:lnTo>
                  <a:pt x="43510" y="56705"/>
                </a:lnTo>
                <a:close/>
              </a:path>
              <a:path w="54609" h="73659">
                <a:moveTo>
                  <a:pt x="43510" y="0"/>
                </a:moveTo>
                <a:lnTo>
                  <a:pt x="34709" y="0"/>
                </a:lnTo>
                <a:lnTo>
                  <a:pt x="0" y="49453"/>
                </a:lnTo>
                <a:lnTo>
                  <a:pt x="0" y="56705"/>
                </a:lnTo>
                <a:lnTo>
                  <a:pt x="54355" y="56705"/>
                </a:lnTo>
                <a:lnTo>
                  <a:pt x="54355" y="49161"/>
                </a:lnTo>
                <a:lnTo>
                  <a:pt x="8305" y="49161"/>
                </a:lnTo>
                <a:lnTo>
                  <a:pt x="31153" y="16649"/>
                </a:lnTo>
                <a:lnTo>
                  <a:pt x="32562" y="14554"/>
                </a:lnTo>
                <a:lnTo>
                  <a:pt x="34061" y="11899"/>
                </a:lnTo>
                <a:lnTo>
                  <a:pt x="35661" y="8699"/>
                </a:lnTo>
                <a:lnTo>
                  <a:pt x="43510" y="8699"/>
                </a:lnTo>
                <a:lnTo>
                  <a:pt x="43510" y="0"/>
                </a:lnTo>
                <a:close/>
              </a:path>
              <a:path w="54609" h="73659">
                <a:moveTo>
                  <a:pt x="43510" y="8699"/>
                </a:moveTo>
                <a:lnTo>
                  <a:pt x="36055" y="8699"/>
                </a:lnTo>
                <a:lnTo>
                  <a:pt x="35733" y="14554"/>
                </a:lnTo>
                <a:lnTo>
                  <a:pt x="35665" y="16649"/>
                </a:lnTo>
                <a:lnTo>
                  <a:pt x="35559" y="49161"/>
                </a:lnTo>
                <a:lnTo>
                  <a:pt x="43510" y="49161"/>
                </a:lnTo>
                <a:lnTo>
                  <a:pt x="43510" y="869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5027211" y="970378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49" y="0"/>
                </a:lnTo>
              </a:path>
            </a:pathLst>
          </a:custGeom>
          <a:ln w="7607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5087565" y="9657084"/>
            <a:ext cx="48260" cy="74295"/>
          </a:xfrm>
          <a:custGeom>
            <a:avLst/>
            <a:gdLst/>
            <a:ahLst/>
            <a:cxnLst/>
            <a:rect l="l" t="t" r="r" b="b"/>
            <a:pathLst>
              <a:path w="48259" h="74295">
                <a:moveTo>
                  <a:pt x="41136" y="7111"/>
                </a:moveTo>
                <a:lnTo>
                  <a:pt x="27241" y="7111"/>
                </a:lnTo>
                <a:lnTo>
                  <a:pt x="30530" y="8254"/>
                </a:lnTo>
                <a:lnTo>
                  <a:pt x="35267" y="12814"/>
                </a:lnTo>
                <a:lnTo>
                  <a:pt x="36449" y="15900"/>
                </a:lnTo>
                <a:lnTo>
                  <a:pt x="36449" y="22567"/>
                </a:lnTo>
                <a:lnTo>
                  <a:pt x="0" y="67005"/>
                </a:lnTo>
                <a:lnTo>
                  <a:pt x="0" y="74155"/>
                </a:lnTo>
                <a:lnTo>
                  <a:pt x="48056" y="74155"/>
                </a:lnTo>
                <a:lnTo>
                  <a:pt x="48056" y="66459"/>
                </a:lnTo>
                <a:lnTo>
                  <a:pt x="10452" y="66459"/>
                </a:lnTo>
                <a:lnTo>
                  <a:pt x="10452" y="66052"/>
                </a:lnTo>
                <a:lnTo>
                  <a:pt x="33578" y="43472"/>
                </a:lnTo>
                <a:lnTo>
                  <a:pt x="38455" y="37744"/>
                </a:lnTo>
                <a:lnTo>
                  <a:pt x="43649" y="28676"/>
                </a:lnTo>
                <a:lnTo>
                  <a:pt x="44958" y="24091"/>
                </a:lnTo>
                <a:lnTo>
                  <a:pt x="44958" y="13525"/>
                </a:lnTo>
                <a:lnTo>
                  <a:pt x="43002" y="8801"/>
                </a:lnTo>
                <a:lnTo>
                  <a:pt x="41136" y="7111"/>
                </a:lnTo>
                <a:close/>
              </a:path>
              <a:path w="48259" h="74295">
                <a:moveTo>
                  <a:pt x="29806" y="0"/>
                </a:moveTo>
                <a:lnTo>
                  <a:pt x="15011" y="0"/>
                </a:lnTo>
                <a:lnTo>
                  <a:pt x="7683" y="2806"/>
                </a:lnTo>
                <a:lnTo>
                  <a:pt x="952" y="8394"/>
                </a:lnTo>
                <a:lnTo>
                  <a:pt x="5359" y="14058"/>
                </a:lnTo>
                <a:lnTo>
                  <a:pt x="8674" y="11429"/>
                </a:lnTo>
                <a:lnTo>
                  <a:pt x="11709" y="9601"/>
                </a:lnTo>
                <a:lnTo>
                  <a:pt x="17132" y="7607"/>
                </a:lnTo>
                <a:lnTo>
                  <a:pt x="20015" y="7111"/>
                </a:lnTo>
                <a:lnTo>
                  <a:pt x="41136" y="7111"/>
                </a:lnTo>
                <a:lnTo>
                  <a:pt x="35191" y="1765"/>
                </a:lnTo>
                <a:lnTo>
                  <a:pt x="29806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15146215" y="9656984"/>
            <a:ext cx="48895" cy="75565"/>
          </a:xfrm>
          <a:custGeom>
            <a:avLst/>
            <a:gdLst/>
            <a:ahLst/>
            <a:cxnLst/>
            <a:rect l="l" t="t" r="r" b="b"/>
            <a:pathLst>
              <a:path w="48894" h="75565">
                <a:moveTo>
                  <a:pt x="32029" y="0"/>
                </a:moveTo>
                <a:lnTo>
                  <a:pt x="15976" y="0"/>
                </a:lnTo>
                <a:lnTo>
                  <a:pt x="9918" y="3086"/>
                </a:lnTo>
                <a:lnTo>
                  <a:pt x="0" y="37604"/>
                </a:lnTo>
                <a:lnTo>
                  <a:pt x="385" y="46296"/>
                </a:lnTo>
                <a:lnTo>
                  <a:pt x="16230" y="75260"/>
                </a:lnTo>
                <a:lnTo>
                  <a:pt x="32308" y="75260"/>
                </a:lnTo>
                <a:lnTo>
                  <a:pt x="38392" y="72135"/>
                </a:lnTo>
                <a:lnTo>
                  <a:pt x="40980" y="68097"/>
                </a:lnTo>
                <a:lnTo>
                  <a:pt x="18643" y="68097"/>
                </a:lnTo>
                <a:lnTo>
                  <a:pt x="14655" y="65684"/>
                </a:lnTo>
                <a:lnTo>
                  <a:pt x="9652" y="55968"/>
                </a:lnTo>
                <a:lnTo>
                  <a:pt x="8407" y="48234"/>
                </a:lnTo>
                <a:lnTo>
                  <a:pt x="8407" y="26962"/>
                </a:lnTo>
                <a:lnTo>
                  <a:pt x="9652" y="19253"/>
                </a:lnTo>
                <a:lnTo>
                  <a:pt x="14655" y="9613"/>
                </a:lnTo>
                <a:lnTo>
                  <a:pt x="18643" y="7200"/>
                </a:lnTo>
                <a:lnTo>
                  <a:pt x="40610" y="7200"/>
                </a:lnTo>
                <a:lnTo>
                  <a:pt x="38061" y="3213"/>
                </a:lnTo>
                <a:lnTo>
                  <a:pt x="32029" y="0"/>
                </a:lnTo>
                <a:close/>
              </a:path>
              <a:path w="48894" h="75565">
                <a:moveTo>
                  <a:pt x="40610" y="7200"/>
                </a:moveTo>
                <a:lnTo>
                  <a:pt x="29641" y="7200"/>
                </a:lnTo>
                <a:lnTo>
                  <a:pt x="33648" y="9651"/>
                </a:lnTo>
                <a:lnTo>
                  <a:pt x="38608" y="19405"/>
                </a:lnTo>
                <a:lnTo>
                  <a:pt x="39830" y="26962"/>
                </a:lnTo>
                <a:lnTo>
                  <a:pt x="39830" y="48234"/>
                </a:lnTo>
                <a:lnTo>
                  <a:pt x="38608" y="55816"/>
                </a:lnTo>
                <a:lnTo>
                  <a:pt x="33642" y="65646"/>
                </a:lnTo>
                <a:lnTo>
                  <a:pt x="29641" y="68097"/>
                </a:lnTo>
                <a:lnTo>
                  <a:pt x="40980" y="68097"/>
                </a:lnTo>
                <a:lnTo>
                  <a:pt x="48361" y="37604"/>
                </a:lnTo>
                <a:lnTo>
                  <a:pt x="47973" y="28993"/>
                </a:lnTo>
                <a:lnTo>
                  <a:pt x="46812" y="21466"/>
                </a:lnTo>
                <a:lnTo>
                  <a:pt x="44879" y="15019"/>
                </a:lnTo>
                <a:lnTo>
                  <a:pt x="42152" y="9613"/>
                </a:lnTo>
                <a:lnTo>
                  <a:pt x="40610" y="720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15204668" y="9657084"/>
            <a:ext cx="48260" cy="74295"/>
          </a:xfrm>
          <a:custGeom>
            <a:avLst/>
            <a:gdLst/>
            <a:ahLst/>
            <a:cxnLst/>
            <a:rect l="l" t="t" r="r" b="b"/>
            <a:pathLst>
              <a:path w="48259" h="74295">
                <a:moveTo>
                  <a:pt x="41136" y="7111"/>
                </a:moveTo>
                <a:lnTo>
                  <a:pt x="27241" y="7111"/>
                </a:lnTo>
                <a:lnTo>
                  <a:pt x="30530" y="8254"/>
                </a:lnTo>
                <a:lnTo>
                  <a:pt x="35267" y="12814"/>
                </a:lnTo>
                <a:lnTo>
                  <a:pt x="36449" y="15900"/>
                </a:lnTo>
                <a:lnTo>
                  <a:pt x="36449" y="22567"/>
                </a:lnTo>
                <a:lnTo>
                  <a:pt x="0" y="67005"/>
                </a:lnTo>
                <a:lnTo>
                  <a:pt x="0" y="74155"/>
                </a:lnTo>
                <a:lnTo>
                  <a:pt x="48056" y="74155"/>
                </a:lnTo>
                <a:lnTo>
                  <a:pt x="48056" y="66459"/>
                </a:lnTo>
                <a:lnTo>
                  <a:pt x="10452" y="66459"/>
                </a:lnTo>
                <a:lnTo>
                  <a:pt x="10452" y="66052"/>
                </a:lnTo>
                <a:lnTo>
                  <a:pt x="33578" y="43472"/>
                </a:lnTo>
                <a:lnTo>
                  <a:pt x="38455" y="37744"/>
                </a:lnTo>
                <a:lnTo>
                  <a:pt x="43649" y="28676"/>
                </a:lnTo>
                <a:lnTo>
                  <a:pt x="44958" y="24091"/>
                </a:lnTo>
                <a:lnTo>
                  <a:pt x="44958" y="13525"/>
                </a:lnTo>
                <a:lnTo>
                  <a:pt x="43002" y="8801"/>
                </a:lnTo>
                <a:lnTo>
                  <a:pt x="41136" y="7111"/>
                </a:lnTo>
                <a:close/>
              </a:path>
              <a:path w="48259" h="74295">
                <a:moveTo>
                  <a:pt x="29806" y="0"/>
                </a:moveTo>
                <a:lnTo>
                  <a:pt x="15011" y="0"/>
                </a:lnTo>
                <a:lnTo>
                  <a:pt x="7683" y="2806"/>
                </a:lnTo>
                <a:lnTo>
                  <a:pt x="952" y="8394"/>
                </a:lnTo>
                <a:lnTo>
                  <a:pt x="5359" y="14058"/>
                </a:lnTo>
                <a:lnTo>
                  <a:pt x="8674" y="11429"/>
                </a:lnTo>
                <a:lnTo>
                  <a:pt x="11709" y="9601"/>
                </a:lnTo>
                <a:lnTo>
                  <a:pt x="17132" y="7607"/>
                </a:lnTo>
                <a:lnTo>
                  <a:pt x="20015" y="7111"/>
                </a:lnTo>
                <a:lnTo>
                  <a:pt x="41136" y="7111"/>
                </a:lnTo>
                <a:lnTo>
                  <a:pt x="35191" y="1765"/>
                </a:lnTo>
                <a:lnTo>
                  <a:pt x="29806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15263317" y="9656984"/>
            <a:ext cx="48895" cy="75565"/>
          </a:xfrm>
          <a:custGeom>
            <a:avLst/>
            <a:gdLst/>
            <a:ahLst/>
            <a:cxnLst/>
            <a:rect l="l" t="t" r="r" b="b"/>
            <a:pathLst>
              <a:path w="48894" h="75565">
                <a:moveTo>
                  <a:pt x="32029" y="0"/>
                </a:moveTo>
                <a:lnTo>
                  <a:pt x="15976" y="0"/>
                </a:lnTo>
                <a:lnTo>
                  <a:pt x="9918" y="3086"/>
                </a:lnTo>
                <a:lnTo>
                  <a:pt x="0" y="37604"/>
                </a:lnTo>
                <a:lnTo>
                  <a:pt x="385" y="46296"/>
                </a:lnTo>
                <a:lnTo>
                  <a:pt x="16230" y="75260"/>
                </a:lnTo>
                <a:lnTo>
                  <a:pt x="32308" y="75260"/>
                </a:lnTo>
                <a:lnTo>
                  <a:pt x="38392" y="72135"/>
                </a:lnTo>
                <a:lnTo>
                  <a:pt x="40980" y="68097"/>
                </a:lnTo>
                <a:lnTo>
                  <a:pt x="18643" y="68097"/>
                </a:lnTo>
                <a:lnTo>
                  <a:pt x="14655" y="65684"/>
                </a:lnTo>
                <a:lnTo>
                  <a:pt x="9652" y="55968"/>
                </a:lnTo>
                <a:lnTo>
                  <a:pt x="8407" y="48234"/>
                </a:lnTo>
                <a:lnTo>
                  <a:pt x="8407" y="26962"/>
                </a:lnTo>
                <a:lnTo>
                  <a:pt x="9652" y="19253"/>
                </a:lnTo>
                <a:lnTo>
                  <a:pt x="14655" y="9613"/>
                </a:lnTo>
                <a:lnTo>
                  <a:pt x="18643" y="7200"/>
                </a:lnTo>
                <a:lnTo>
                  <a:pt x="40610" y="7200"/>
                </a:lnTo>
                <a:lnTo>
                  <a:pt x="38061" y="3213"/>
                </a:lnTo>
                <a:lnTo>
                  <a:pt x="32029" y="0"/>
                </a:lnTo>
                <a:close/>
              </a:path>
              <a:path w="48894" h="75565">
                <a:moveTo>
                  <a:pt x="40610" y="7200"/>
                </a:moveTo>
                <a:lnTo>
                  <a:pt x="29641" y="7200"/>
                </a:lnTo>
                <a:lnTo>
                  <a:pt x="33648" y="9651"/>
                </a:lnTo>
                <a:lnTo>
                  <a:pt x="38608" y="19405"/>
                </a:lnTo>
                <a:lnTo>
                  <a:pt x="39830" y="26962"/>
                </a:lnTo>
                <a:lnTo>
                  <a:pt x="39830" y="48234"/>
                </a:lnTo>
                <a:lnTo>
                  <a:pt x="38608" y="55816"/>
                </a:lnTo>
                <a:lnTo>
                  <a:pt x="33642" y="65646"/>
                </a:lnTo>
                <a:lnTo>
                  <a:pt x="29641" y="68097"/>
                </a:lnTo>
                <a:lnTo>
                  <a:pt x="40980" y="68097"/>
                </a:lnTo>
                <a:lnTo>
                  <a:pt x="48361" y="37604"/>
                </a:lnTo>
                <a:lnTo>
                  <a:pt x="47973" y="28993"/>
                </a:lnTo>
                <a:lnTo>
                  <a:pt x="46812" y="21466"/>
                </a:lnTo>
                <a:lnTo>
                  <a:pt x="44879" y="15019"/>
                </a:lnTo>
                <a:lnTo>
                  <a:pt x="42152" y="9613"/>
                </a:lnTo>
                <a:lnTo>
                  <a:pt x="40610" y="720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15346427" y="9658137"/>
            <a:ext cx="23495" cy="89535"/>
          </a:xfrm>
          <a:custGeom>
            <a:avLst/>
            <a:gdLst/>
            <a:ahLst/>
            <a:cxnLst/>
            <a:rect l="l" t="t" r="r" b="b"/>
            <a:pathLst>
              <a:path w="23494" h="89534">
                <a:moveTo>
                  <a:pt x="8089" y="0"/>
                </a:moveTo>
                <a:lnTo>
                  <a:pt x="0" y="0"/>
                </a:lnTo>
                <a:lnTo>
                  <a:pt x="4800" y="6426"/>
                </a:lnTo>
                <a:lnTo>
                  <a:pt x="8407" y="13500"/>
                </a:lnTo>
                <a:lnTo>
                  <a:pt x="13246" y="28905"/>
                </a:lnTo>
                <a:lnTo>
                  <a:pt x="14359" y="36283"/>
                </a:lnTo>
                <a:lnTo>
                  <a:pt x="14439" y="52946"/>
                </a:lnTo>
                <a:lnTo>
                  <a:pt x="13220" y="60769"/>
                </a:lnTo>
                <a:lnTo>
                  <a:pt x="8280" y="76073"/>
                </a:lnTo>
                <a:lnTo>
                  <a:pt x="4737" y="83032"/>
                </a:lnTo>
                <a:lnTo>
                  <a:pt x="101" y="89293"/>
                </a:lnTo>
                <a:lnTo>
                  <a:pt x="8089" y="89293"/>
                </a:lnTo>
                <a:lnTo>
                  <a:pt x="12954" y="83705"/>
                </a:lnTo>
                <a:lnTo>
                  <a:pt x="16687" y="77114"/>
                </a:lnTo>
                <a:lnTo>
                  <a:pt x="21844" y="61988"/>
                </a:lnTo>
                <a:lnTo>
                  <a:pt x="23152" y="53809"/>
                </a:lnTo>
                <a:lnTo>
                  <a:pt x="23152" y="36283"/>
                </a:lnTo>
                <a:lnTo>
                  <a:pt x="21856" y="28041"/>
                </a:lnTo>
                <a:lnTo>
                  <a:pt x="16725" y="12598"/>
                </a:lnTo>
                <a:lnTo>
                  <a:pt x="12992" y="5829"/>
                </a:lnTo>
                <a:lnTo>
                  <a:pt x="8089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6007" y="9456257"/>
            <a:ext cx="1428635" cy="46081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988002" y="9597641"/>
            <a:ext cx="1502892" cy="21182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8088631" y="9423400"/>
            <a:ext cx="45719" cy="623024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900"/>
                </a:lnTo>
              </a:path>
            </a:pathLst>
          </a:custGeom>
          <a:ln w="12700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463550" y="1277569"/>
            <a:ext cx="15328900" cy="7982092"/>
          </a:xfrm>
          <a:custGeom>
            <a:avLst/>
            <a:gdLst/>
            <a:ahLst/>
            <a:cxnLst/>
            <a:rect l="l" t="t" r="r" b="b"/>
            <a:pathLst>
              <a:path w="15328900" h="7226300">
                <a:moveTo>
                  <a:pt x="15328900" y="7226300"/>
                </a:moveTo>
                <a:lnTo>
                  <a:pt x="0" y="7226300"/>
                </a:lnTo>
                <a:lnTo>
                  <a:pt x="0" y="0"/>
                </a:lnTo>
                <a:lnTo>
                  <a:pt x="15328900" y="0"/>
                </a:lnTo>
                <a:lnTo>
                  <a:pt x="15328900" y="7226300"/>
                </a:lnTo>
                <a:close/>
              </a:path>
            </a:pathLst>
          </a:custGeom>
          <a:ln w="12700">
            <a:solidFill>
              <a:srgbClr val="B78E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9685567" y="437090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9571671" y="466920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9487604" y="550986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9457775" y="664883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9487604" y="778780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9571671" y="860134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9685567" y="892676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9799463" y="466920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46394" y="46291"/>
                </a:moveTo>
                <a:lnTo>
                  <a:pt x="31483" y="46291"/>
                </a:lnTo>
                <a:lnTo>
                  <a:pt x="50939" y="60464"/>
                </a:lnTo>
                <a:lnTo>
                  <a:pt x="46394" y="46291"/>
                </a:lnTo>
                <a:close/>
              </a:path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6" y="37312"/>
                </a:lnTo>
                <a:lnTo>
                  <a:pt x="12026" y="60350"/>
                </a:lnTo>
                <a:lnTo>
                  <a:pt x="31483" y="46291"/>
                </a:lnTo>
                <a:lnTo>
                  <a:pt x="46394" y="46291"/>
                </a:lnTo>
                <a:lnTo>
                  <a:pt x="43510" y="37299"/>
                </a:lnTo>
                <a:lnTo>
                  <a:pt x="62966" y="22872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9883530" y="550986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46394" y="46291"/>
                </a:moveTo>
                <a:lnTo>
                  <a:pt x="31483" y="46291"/>
                </a:lnTo>
                <a:lnTo>
                  <a:pt x="50939" y="60464"/>
                </a:lnTo>
                <a:lnTo>
                  <a:pt x="46394" y="46291"/>
                </a:lnTo>
                <a:close/>
              </a:path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6" y="37312"/>
                </a:lnTo>
                <a:lnTo>
                  <a:pt x="12026" y="60350"/>
                </a:lnTo>
                <a:lnTo>
                  <a:pt x="31483" y="46291"/>
                </a:lnTo>
                <a:lnTo>
                  <a:pt x="46394" y="46291"/>
                </a:lnTo>
                <a:lnTo>
                  <a:pt x="43510" y="37299"/>
                </a:lnTo>
                <a:lnTo>
                  <a:pt x="62966" y="22872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9913360" y="664883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46394" y="46291"/>
                </a:moveTo>
                <a:lnTo>
                  <a:pt x="31483" y="46291"/>
                </a:lnTo>
                <a:lnTo>
                  <a:pt x="50939" y="60464"/>
                </a:lnTo>
                <a:lnTo>
                  <a:pt x="46394" y="46291"/>
                </a:lnTo>
                <a:close/>
              </a:path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6" y="37312"/>
                </a:lnTo>
                <a:lnTo>
                  <a:pt x="12026" y="60350"/>
                </a:lnTo>
                <a:lnTo>
                  <a:pt x="31483" y="46291"/>
                </a:lnTo>
                <a:lnTo>
                  <a:pt x="46394" y="46291"/>
                </a:lnTo>
                <a:lnTo>
                  <a:pt x="43510" y="37299"/>
                </a:lnTo>
                <a:lnTo>
                  <a:pt x="62966" y="22872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9883530" y="778780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46394" y="46291"/>
                </a:moveTo>
                <a:lnTo>
                  <a:pt x="31483" y="46291"/>
                </a:lnTo>
                <a:lnTo>
                  <a:pt x="50939" y="60464"/>
                </a:lnTo>
                <a:lnTo>
                  <a:pt x="46394" y="46291"/>
                </a:lnTo>
                <a:close/>
              </a:path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6" y="37312"/>
                </a:lnTo>
                <a:lnTo>
                  <a:pt x="12026" y="60350"/>
                </a:lnTo>
                <a:lnTo>
                  <a:pt x="31483" y="46291"/>
                </a:lnTo>
                <a:lnTo>
                  <a:pt x="46394" y="46291"/>
                </a:lnTo>
                <a:lnTo>
                  <a:pt x="43510" y="37299"/>
                </a:lnTo>
                <a:lnTo>
                  <a:pt x="62966" y="22872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9799463" y="860134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46394" y="46291"/>
                </a:moveTo>
                <a:lnTo>
                  <a:pt x="31483" y="46291"/>
                </a:lnTo>
                <a:lnTo>
                  <a:pt x="50939" y="60464"/>
                </a:lnTo>
                <a:lnTo>
                  <a:pt x="46394" y="46291"/>
                </a:lnTo>
                <a:close/>
              </a:path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6" y="37312"/>
                </a:lnTo>
                <a:lnTo>
                  <a:pt x="12026" y="60350"/>
                </a:lnTo>
                <a:lnTo>
                  <a:pt x="31483" y="46291"/>
                </a:lnTo>
                <a:lnTo>
                  <a:pt x="46394" y="46291"/>
                </a:lnTo>
                <a:lnTo>
                  <a:pt x="43510" y="37299"/>
                </a:lnTo>
                <a:lnTo>
                  <a:pt x="62966" y="22872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8582645" y="450534"/>
            <a:ext cx="737594" cy="5196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9346298" y="93154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38" y="0"/>
                </a:lnTo>
              </a:path>
            </a:pathLst>
          </a:custGeom>
          <a:ln w="19100">
            <a:solidFill>
              <a:srgbClr val="B78E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8405526" y="430933"/>
            <a:ext cx="0" cy="555625"/>
          </a:xfrm>
          <a:custGeom>
            <a:avLst/>
            <a:gdLst/>
            <a:ahLst/>
            <a:cxnLst/>
            <a:rect l="l" t="t" r="r" b="b"/>
            <a:pathLst>
              <a:path h="555625">
                <a:moveTo>
                  <a:pt x="0" y="0"/>
                </a:moveTo>
                <a:lnTo>
                  <a:pt x="0" y="555117"/>
                </a:lnTo>
              </a:path>
            </a:pathLst>
          </a:custGeom>
          <a:ln w="16827">
            <a:solidFill>
              <a:srgbClr val="B78E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6279788" y="203200"/>
            <a:ext cx="1039546" cy="106583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7562901" y="463471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0"/>
                </a:moveTo>
                <a:lnTo>
                  <a:pt x="0" y="497179"/>
                </a:lnTo>
              </a:path>
            </a:pathLst>
          </a:custGeom>
          <a:ln w="59537">
            <a:solidFill>
              <a:srgbClr val="B78E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7675524" y="459788"/>
            <a:ext cx="76835" cy="501015"/>
          </a:xfrm>
          <a:custGeom>
            <a:avLst/>
            <a:gdLst/>
            <a:ahLst/>
            <a:cxnLst/>
            <a:rect l="l" t="t" r="r" b="b"/>
            <a:pathLst>
              <a:path w="76834" h="501015">
                <a:moveTo>
                  <a:pt x="68745" y="127050"/>
                </a:moveTo>
                <a:lnTo>
                  <a:pt x="9207" y="127050"/>
                </a:lnTo>
                <a:lnTo>
                  <a:pt x="9207" y="500862"/>
                </a:lnTo>
                <a:lnTo>
                  <a:pt x="68745" y="500862"/>
                </a:lnTo>
                <a:lnTo>
                  <a:pt x="68745" y="127050"/>
                </a:lnTo>
                <a:close/>
              </a:path>
              <a:path w="76834" h="501015">
                <a:moveTo>
                  <a:pt x="38061" y="0"/>
                </a:moveTo>
                <a:lnTo>
                  <a:pt x="23054" y="3020"/>
                </a:lnTo>
                <a:lnTo>
                  <a:pt x="10977" y="11276"/>
                </a:lnTo>
                <a:lnTo>
                  <a:pt x="2927" y="23558"/>
                </a:lnTo>
                <a:lnTo>
                  <a:pt x="0" y="38658"/>
                </a:lnTo>
                <a:lnTo>
                  <a:pt x="2927" y="53673"/>
                </a:lnTo>
                <a:lnTo>
                  <a:pt x="10977" y="65754"/>
                </a:lnTo>
                <a:lnTo>
                  <a:pt x="23054" y="73806"/>
                </a:lnTo>
                <a:lnTo>
                  <a:pt x="38061" y="76733"/>
                </a:lnTo>
                <a:lnTo>
                  <a:pt x="53169" y="73806"/>
                </a:lnTo>
                <a:lnTo>
                  <a:pt x="65455" y="65754"/>
                </a:lnTo>
                <a:lnTo>
                  <a:pt x="73712" y="53673"/>
                </a:lnTo>
                <a:lnTo>
                  <a:pt x="76733" y="38658"/>
                </a:lnTo>
                <a:lnTo>
                  <a:pt x="73712" y="23558"/>
                </a:lnTo>
                <a:lnTo>
                  <a:pt x="65455" y="11276"/>
                </a:lnTo>
                <a:lnTo>
                  <a:pt x="53169" y="3020"/>
                </a:lnTo>
                <a:lnTo>
                  <a:pt x="38061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7827757" y="463468"/>
            <a:ext cx="166370" cy="497205"/>
          </a:xfrm>
          <a:custGeom>
            <a:avLst/>
            <a:gdLst/>
            <a:ahLst/>
            <a:cxnLst/>
            <a:rect l="l" t="t" r="r" b="b"/>
            <a:pathLst>
              <a:path w="166370" h="497205">
                <a:moveTo>
                  <a:pt x="166344" y="0"/>
                </a:moveTo>
                <a:lnTo>
                  <a:pt x="136880" y="0"/>
                </a:lnTo>
                <a:lnTo>
                  <a:pt x="93418" y="7532"/>
                </a:lnTo>
                <a:lnTo>
                  <a:pt x="55818" y="28441"/>
                </a:lnTo>
                <a:lnTo>
                  <a:pt x="26261" y="60191"/>
                </a:lnTo>
                <a:lnTo>
                  <a:pt x="6928" y="100247"/>
                </a:lnTo>
                <a:lnTo>
                  <a:pt x="0" y="146075"/>
                </a:lnTo>
                <a:lnTo>
                  <a:pt x="0" y="497179"/>
                </a:lnTo>
                <a:lnTo>
                  <a:pt x="59537" y="497179"/>
                </a:lnTo>
                <a:lnTo>
                  <a:pt x="59537" y="198869"/>
                </a:lnTo>
                <a:lnTo>
                  <a:pt x="60200" y="192817"/>
                </a:lnTo>
                <a:lnTo>
                  <a:pt x="62993" y="187280"/>
                </a:lnTo>
                <a:lnTo>
                  <a:pt x="69122" y="183238"/>
                </a:lnTo>
                <a:lnTo>
                  <a:pt x="79794" y="181673"/>
                </a:lnTo>
                <a:lnTo>
                  <a:pt x="152222" y="181673"/>
                </a:lnTo>
                <a:lnTo>
                  <a:pt x="152222" y="128892"/>
                </a:lnTo>
                <a:lnTo>
                  <a:pt x="60159" y="128892"/>
                </a:lnTo>
                <a:lnTo>
                  <a:pt x="60159" y="122758"/>
                </a:lnTo>
                <a:lnTo>
                  <a:pt x="94376" y="73653"/>
                </a:lnTo>
                <a:lnTo>
                  <a:pt x="136880" y="59537"/>
                </a:lnTo>
                <a:lnTo>
                  <a:pt x="166344" y="59537"/>
                </a:lnTo>
                <a:lnTo>
                  <a:pt x="166344" y="0"/>
                </a:lnTo>
                <a:close/>
              </a:path>
              <a:path w="166370" h="497205">
                <a:moveTo>
                  <a:pt x="65684" y="121526"/>
                </a:moveTo>
                <a:lnTo>
                  <a:pt x="60159" y="128892"/>
                </a:lnTo>
                <a:lnTo>
                  <a:pt x="152222" y="128892"/>
                </a:lnTo>
                <a:lnTo>
                  <a:pt x="152222" y="122135"/>
                </a:lnTo>
                <a:lnTo>
                  <a:pt x="76111" y="122135"/>
                </a:lnTo>
                <a:lnTo>
                  <a:pt x="65684" y="121526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7979366" y="586844"/>
            <a:ext cx="292735" cy="374015"/>
          </a:xfrm>
          <a:custGeom>
            <a:avLst/>
            <a:gdLst/>
            <a:ahLst/>
            <a:cxnLst/>
            <a:rect l="l" t="t" r="r" b="b"/>
            <a:pathLst>
              <a:path w="292734" h="374015">
                <a:moveTo>
                  <a:pt x="158368" y="0"/>
                </a:moveTo>
                <a:lnTo>
                  <a:pt x="113811" y="7455"/>
                </a:lnTo>
                <a:lnTo>
                  <a:pt x="75293" y="28141"/>
                </a:lnTo>
                <a:lnTo>
                  <a:pt x="43730" y="59537"/>
                </a:lnTo>
                <a:lnTo>
                  <a:pt x="20050" y="99112"/>
                </a:lnTo>
                <a:lnTo>
                  <a:pt x="5165" y="144353"/>
                </a:lnTo>
                <a:lnTo>
                  <a:pt x="0" y="192735"/>
                </a:lnTo>
                <a:lnTo>
                  <a:pt x="5342" y="238752"/>
                </a:lnTo>
                <a:lnTo>
                  <a:pt x="20643" y="281412"/>
                </a:lnTo>
                <a:lnTo>
                  <a:pt x="44810" y="318481"/>
                </a:lnTo>
                <a:lnTo>
                  <a:pt x="76753" y="347724"/>
                </a:lnTo>
                <a:lnTo>
                  <a:pt x="115380" y="366908"/>
                </a:lnTo>
                <a:lnTo>
                  <a:pt x="159600" y="373799"/>
                </a:lnTo>
                <a:lnTo>
                  <a:pt x="201714" y="367758"/>
                </a:lnTo>
                <a:lnTo>
                  <a:pt x="236928" y="351245"/>
                </a:lnTo>
                <a:lnTo>
                  <a:pt x="266621" y="326677"/>
                </a:lnTo>
                <a:lnTo>
                  <a:pt x="278166" y="313029"/>
                </a:lnTo>
                <a:lnTo>
                  <a:pt x="158368" y="313029"/>
                </a:lnTo>
                <a:lnTo>
                  <a:pt x="126860" y="305002"/>
                </a:lnTo>
                <a:lnTo>
                  <a:pt x="96446" y="283797"/>
                </a:lnTo>
                <a:lnTo>
                  <a:pt x="73515" y="253729"/>
                </a:lnTo>
                <a:lnTo>
                  <a:pt x="64452" y="219113"/>
                </a:lnTo>
                <a:lnTo>
                  <a:pt x="64452" y="208076"/>
                </a:lnTo>
                <a:lnTo>
                  <a:pt x="70586" y="201929"/>
                </a:lnTo>
                <a:lnTo>
                  <a:pt x="144246" y="201929"/>
                </a:lnTo>
                <a:lnTo>
                  <a:pt x="197840" y="194440"/>
                </a:lnTo>
                <a:lnTo>
                  <a:pt x="241539" y="173315"/>
                </a:lnTo>
                <a:lnTo>
                  <a:pt x="261589" y="151002"/>
                </a:lnTo>
                <a:lnTo>
                  <a:pt x="62610" y="151002"/>
                </a:lnTo>
                <a:lnTo>
                  <a:pt x="77245" y="113399"/>
                </a:lnTo>
                <a:lnTo>
                  <a:pt x="99594" y="84548"/>
                </a:lnTo>
                <a:lnTo>
                  <a:pt x="127699" y="66058"/>
                </a:lnTo>
                <a:lnTo>
                  <a:pt x="159600" y="59537"/>
                </a:lnTo>
                <a:lnTo>
                  <a:pt x="272661" y="59537"/>
                </a:lnTo>
                <a:lnTo>
                  <a:pt x="272483" y="58780"/>
                </a:lnTo>
                <a:lnTo>
                  <a:pt x="246757" y="27697"/>
                </a:lnTo>
                <a:lnTo>
                  <a:pt x="207683" y="7317"/>
                </a:lnTo>
                <a:lnTo>
                  <a:pt x="158368" y="0"/>
                </a:lnTo>
                <a:close/>
              </a:path>
              <a:path w="292734" h="374015">
                <a:moveTo>
                  <a:pt x="244919" y="260870"/>
                </a:moveTo>
                <a:lnTo>
                  <a:pt x="222762" y="286626"/>
                </a:lnTo>
                <a:lnTo>
                  <a:pt x="202101" y="302599"/>
                </a:lnTo>
                <a:lnTo>
                  <a:pt x="181211" y="310748"/>
                </a:lnTo>
                <a:lnTo>
                  <a:pt x="158368" y="313029"/>
                </a:lnTo>
                <a:lnTo>
                  <a:pt x="278166" y="313029"/>
                </a:lnTo>
                <a:lnTo>
                  <a:pt x="292176" y="296468"/>
                </a:lnTo>
                <a:lnTo>
                  <a:pt x="244919" y="260870"/>
                </a:lnTo>
                <a:close/>
              </a:path>
              <a:path w="292734" h="374015">
                <a:moveTo>
                  <a:pt x="272661" y="59537"/>
                </a:moveTo>
                <a:lnTo>
                  <a:pt x="159600" y="59537"/>
                </a:lnTo>
                <a:lnTo>
                  <a:pt x="189929" y="63508"/>
                </a:lnTo>
                <a:lnTo>
                  <a:pt x="209389" y="73348"/>
                </a:lnTo>
                <a:lnTo>
                  <a:pt x="219760" y="85951"/>
                </a:lnTo>
                <a:lnTo>
                  <a:pt x="222821" y="98209"/>
                </a:lnTo>
                <a:lnTo>
                  <a:pt x="217633" y="114694"/>
                </a:lnTo>
                <a:lnTo>
                  <a:pt x="202488" y="128822"/>
                </a:lnTo>
                <a:lnTo>
                  <a:pt x="178019" y="138692"/>
                </a:lnTo>
                <a:lnTo>
                  <a:pt x="144856" y="142405"/>
                </a:lnTo>
                <a:lnTo>
                  <a:pt x="87782" y="142405"/>
                </a:lnTo>
                <a:lnTo>
                  <a:pt x="78838" y="143228"/>
                </a:lnTo>
                <a:lnTo>
                  <a:pt x="71510" y="145318"/>
                </a:lnTo>
                <a:lnTo>
                  <a:pt x="66026" y="148100"/>
                </a:lnTo>
                <a:lnTo>
                  <a:pt x="62610" y="151002"/>
                </a:lnTo>
                <a:lnTo>
                  <a:pt x="261589" y="151002"/>
                </a:lnTo>
                <a:lnTo>
                  <a:pt x="270967" y="140566"/>
                </a:lnTo>
                <a:lnTo>
                  <a:pt x="281749" y="98209"/>
                </a:lnTo>
                <a:lnTo>
                  <a:pt x="272661" y="59537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199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8728563" y="9513453"/>
            <a:ext cx="519438" cy="37556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6913141" y="9894951"/>
            <a:ext cx="689901" cy="134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6759007" y="9376267"/>
            <a:ext cx="648500" cy="4310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5158543" y="9578464"/>
            <a:ext cx="980070" cy="2453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9428530" y="9652875"/>
            <a:ext cx="763182" cy="7936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10208818" y="9649288"/>
            <a:ext cx="3938524" cy="10655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14168291" y="965343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800"/>
                </a:lnTo>
              </a:path>
            </a:pathLst>
          </a:custGeom>
          <a:ln w="8293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14213592" y="9675436"/>
            <a:ext cx="40005" cy="57150"/>
          </a:xfrm>
          <a:custGeom>
            <a:avLst/>
            <a:gdLst/>
            <a:ahLst/>
            <a:cxnLst/>
            <a:rect l="l" t="t" r="r" b="b"/>
            <a:pathLst>
              <a:path w="40005" h="57150">
                <a:moveTo>
                  <a:pt x="28130" y="0"/>
                </a:moveTo>
                <a:lnTo>
                  <a:pt x="17322" y="0"/>
                </a:lnTo>
                <a:lnTo>
                  <a:pt x="11036" y="2501"/>
                </a:lnTo>
                <a:lnTo>
                  <a:pt x="2209" y="12509"/>
                </a:lnTo>
                <a:lnTo>
                  <a:pt x="78" y="19331"/>
                </a:lnTo>
                <a:lnTo>
                  <a:pt x="0" y="37680"/>
                </a:lnTo>
                <a:lnTo>
                  <a:pt x="2171" y="44589"/>
                </a:lnTo>
                <a:lnTo>
                  <a:pt x="10883" y="54368"/>
                </a:lnTo>
                <a:lnTo>
                  <a:pt x="17017" y="56807"/>
                </a:lnTo>
                <a:lnTo>
                  <a:pt x="30505" y="56807"/>
                </a:lnTo>
                <a:lnTo>
                  <a:pt x="35140" y="55854"/>
                </a:lnTo>
                <a:lnTo>
                  <a:pt x="38798" y="53949"/>
                </a:lnTo>
                <a:lnTo>
                  <a:pt x="38798" y="49555"/>
                </a:lnTo>
                <a:lnTo>
                  <a:pt x="19405" y="49555"/>
                </a:lnTo>
                <a:lnTo>
                  <a:pt x="15392" y="47751"/>
                </a:lnTo>
                <a:lnTo>
                  <a:pt x="9956" y="40551"/>
                </a:lnTo>
                <a:lnTo>
                  <a:pt x="8597" y="35382"/>
                </a:lnTo>
                <a:lnTo>
                  <a:pt x="8597" y="28651"/>
                </a:lnTo>
                <a:lnTo>
                  <a:pt x="9641" y="19331"/>
                </a:lnTo>
                <a:lnTo>
                  <a:pt x="12771" y="12671"/>
                </a:lnTo>
                <a:lnTo>
                  <a:pt x="17990" y="8673"/>
                </a:lnTo>
                <a:lnTo>
                  <a:pt x="25298" y="7340"/>
                </a:lnTo>
                <a:lnTo>
                  <a:pt x="37973" y="7340"/>
                </a:lnTo>
                <a:lnTo>
                  <a:pt x="39598" y="2844"/>
                </a:lnTo>
                <a:lnTo>
                  <a:pt x="38099" y="2082"/>
                </a:lnTo>
                <a:lnTo>
                  <a:pt x="36029" y="1422"/>
                </a:lnTo>
                <a:lnTo>
                  <a:pt x="30759" y="292"/>
                </a:lnTo>
                <a:lnTo>
                  <a:pt x="28130" y="0"/>
                </a:lnTo>
                <a:close/>
              </a:path>
              <a:path w="40005" h="57150">
                <a:moveTo>
                  <a:pt x="38798" y="46596"/>
                </a:moveTo>
                <a:lnTo>
                  <a:pt x="33997" y="48577"/>
                </a:lnTo>
                <a:lnTo>
                  <a:pt x="29324" y="49555"/>
                </a:lnTo>
                <a:lnTo>
                  <a:pt x="38798" y="49555"/>
                </a:lnTo>
                <a:lnTo>
                  <a:pt x="38798" y="46596"/>
                </a:lnTo>
                <a:close/>
              </a:path>
              <a:path w="40005" h="57150">
                <a:moveTo>
                  <a:pt x="37973" y="7340"/>
                </a:moveTo>
                <a:lnTo>
                  <a:pt x="26962" y="7340"/>
                </a:lnTo>
                <a:lnTo>
                  <a:pt x="28892" y="7594"/>
                </a:lnTo>
                <a:lnTo>
                  <a:pt x="33210" y="8559"/>
                </a:lnTo>
                <a:lnTo>
                  <a:pt x="35217" y="9169"/>
                </a:lnTo>
                <a:lnTo>
                  <a:pt x="37045" y="9905"/>
                </a:lnTo>
                <a:lnTo>
                  <a:pt x="37973" y="734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14269549" y="965343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0"/>
                </a:moveTo>
                <a:lnTo>
                  <a:pt x="0" y="77800"/>
                </a:lnTo>
              </a:path>
            </a:pathLst>
          </a:custGeom>
          <a:ln w="8293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14290586" y="9656076"/>
            <a:ext cx="10160" cy="75565"/>
          </a:xfrm>
          <a:custGeom>
            <a:avLst/>
            <a:gdLst/>
            <a:ahLst/>
            <a:cxnLst/>
            <a:rect l="l" t="t" r="r" b="b"/>
            <a:pathLst>
              <a:path w="10159" h="75565">
                <a:moveTo>
                  <a:pt x="9004" y="20358"/>
                </a:moveTo>
                <a:lnTo>
                  <a:pt x="711" y="20358"/>
                </a:lnTo>
                <a:lnTo>
                  <a:pt x="711" y="75158"/>
                </a:lnTo>
                <a:lnTo>
                  <a:pt x="9004" y="75158"/>
                </a:lnTo>
                <a:lnTo>
                  <a:pt x="9004" y="20358"/>
                </a:lnTo>
                <a:close/>
              </a:path>
              <a:path w="10159" h="75565">
                <a:moveTo>
                  <a:pt x="6235" y="0"/>
                </a:moveTo>
                <a:lnTo>
                  <a:pt x="3505" y="0"/>
                </a:lnTo>
                <a:lnTo>
                  <a:pt x="2323" y="457"/>
                </a:lnTo>
                <a:lnTo>
                  <a:pt x="469" y="2222"/>
                </a:lnTo>
                <a:lnTo>
                  <a:pt x="0" y="3606"/>
                </a:lnTo>
                <a:lnTo>
                  <a:pt x="0" y="7365"/>
                </a:lnTo>
                <a:lnTo>
                  <a:pt x="469" y="8775"/>
                </a:lnTo>
                <a:lnTo>
                  <a:pt x="2336" y="10604"/>
                </a:lnTo>
                <a:lnTo>
                  <a:pt x="3505" y="11048"/>
                </a:lnTo>
                <a:lnTo>
                  <a:pt x="6235" y="11048"/>
                </a:lnTo>
                <a:lnTo>
                  <a:pt x="7378" y="10604"/>
                </a:lnTo>
                <a:lnTo>
                  <a:pt x="9321" y="8775"/>
                </a:lnTo>
                <a:lnTo>
                  <a:pt x="9804" y="7365"/>
                </a:lnTo>
                <a:lnTo>
                  <a:pt x="9795" y="3606"/>
                </a:lnTo>
                <a:lnTo>
                  <a:pt x="9321" y="2260"/>
                </a:lnTo>
                <a:lnTo>
                  <a:pt x="7346" y="444"/>
                </a:lnTo>
                <a:lnTo>
                  <a:pt x="6235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14317191" y="9675435"/>
            <a:ext cx="78740" cy="55880"/>
          </a:xfrm>
          <a:custGeom>
            <a:avLst/>
            <a:gdLst/>
            <a:ahLst/>
            <a:cxnLst/>
            <a:rect l="l" t="t" r="r" b="b"/>
            <a:pathLst>
              <a:path w="78740" h="55879">
                <a:moveTo>
                  <a:pt x="6743" y="1003"/>
                </a:moveTo>
                <a:lnTo>
                  <a:pt x="0" y="1003"/>
                </a:lnTo>
                <a:lnTo>
                  <a:pt x="0" y="55803"/>
                </a:lnTo>
                <a:lnTo>
                  <a:pt x="8293" y="55803"/>
                </a:lnTo>
                <a:lnTo>
                  <a:pt x="8293" y="19951"/>
                </a:lnTo>
                <a:lnTo>
                  <a:pt x="9499" y="14833"/>
                </a:lnTo>
                <a:lnTo>
                  <a:pt x="14338" y="8610"/>
                </a:lnTo>
                <a:lnTo>
                  <a:pt x="14617" y="8496"/>
                </a:lnTo>
                <a:lnTo>
                  <a:pt x="8102" y="8496"/>
                </a:lnTo>
                <a:lnTo>
                  <a:pt x="6743" y="1003"/>
                </a:lnTo>
                <a:close/>
              </a:path>
              <a:path w="78740" h="55879">
                <a:moveTo>
                  <a:pt x="40540" y="7048"/>
                </a:moveTo>
                <a:lnTo>
                  <a:pt x="27305" y="7048"/>
                </a:lnTo>
                <a:lnTo>
                  <a:pt x="30226" y="8140"/>
                </a:lnTo>
                <a:lnTo>
                  <a:pt x="33959" y="12509"/>
                </a:lnTo>
                <a:lnTo>
                  <a:pt x="34899" y="15786"/>
                </a:lnTo>
                <a:lnTo>
                  <a:pt x="34899" y="55803"/>
                </a:lnTo>
                <a:lnTo>
                  <a:pt x="43192" y="55803"/>
                </a:lnTo>
                <a:lnTo>
                  <a:pt x="43192" y="19024"/>
                </a:lnTo>
                <a:lnTo>
                  <a:pt x="44424" y="14465"/>
                </a:lnTo>
                <a:lnTo>
                  <a:pt x="48719" y="9309"/>
                </a:lnTo>
                <a:lnTo>
                  <a:pt x="41503" y="9309"/>
                </a:lnTo>
                <a:lnTo>
                  <a:pt x="40540" y="7048"/>
                </a:lnTo>
                <a:close/>
              </a:path>
              <a:path w="78740" h="55879">
                <a:moveTo>
                  <a:pt x="75731" y="7048"/>
                </a:moveTo>
                <a:lnTo>
                  <a:pt x="62280" y="7048"/>
                </a:lnTo>
                <a:lnTo>
                  <a:pt x="65176" y="8140"/>
                </a:lnTo>
                <a:lnTo>
                  <a:pt x="68922" y="12509"/>
                </a:lnTo>
                <a:lnTo>
                  <a:pt x="69850" y="15786"/>
                </a:lnTo>
                <a:lnTo>
                  <a:pt x="69850" y="55803"/>
                </a:lnTo>
                <a:lnTo>
                  <a:pt x="78143" y="55803"/>
                </a:lnTo>
                <a:lnTo>
                  <a:pt x="78143" y="13055"/>
                </a:lnTo>
                <a:lnTo>
                  <a:pt x="76606" y="7950"/>
                </a:lnTo>
                <a:lnTo>
                  <a:pt x="75731" y="7048"/>
                </a:lnTo>
                <a:close/>
              </a:path>
              <a:path w="78740" h="55879">
                <a:moveTo>
                  <a:pt x="65798" y="0"/>
                </a:moveTo>
                <a:lnTo>
                  <a:pt x="55626" y="0"/>
                </a:lnTo>
                <a:lnTo>
                  <a:pt x="52108" y="838"/>
                </a:lnTo>
                <a:lnTo>
                  <a:pt x="45897" y="4178"/>
                </a:lnTo>
                <a:lnTo>
                  <a:pt x="43535" y="6426"/>
                </a:lnTo>
                <a:lnTo>
                  <a:pt x="41897" y="9309"/>
                </a:lnTo>
                <a:lnTo>
                  <a:pt x="48719" y="9309"/>
                </a:lnTo>
                <a:lnTo>
                  <a:pt x="49364" y="8534"/>
                </a:lnTo>
                <a:lnTo>
                  <a:pt x="53187" y="7048"/>
                </a:lnTo>
                <a:lnTo>
                  <a:pt x="75731" y="7048"/>
                </a:lnTo>
                <a:lnTo>
                  <a:pt x="70434" y="1587"/>
                </a:lnTo>
                <a:lnTo>
                  <a:pt x="65798" y="0"/>
                </a:lnTo>
                <a:close/>
              </a:path>
              <a:path w="78740" h="55879">
                <a:moveTo>
                  <a:pt x="33261" y="0"/>
                </a:moveTo>
                <a:lnTo>
                  <a:pt x="21158" y="0"/>
                </a:lnTo>
                <a:lnTo>
                  <a:pt x="17970" y="749"/>
                </a:lnTo>
                <a:lnTo>
                  <a:pt x="12268" y="3746"/>
                </a:lnTo>
                <a:lnTo>
                  <a:pt x="10058" y="5829"/>
                </a:lnTo>
                <a:lnTo>
                  <a:pt x="8496" y="8496"/>
                </a:lnTo>
                <a:lnTo>
                  <a:pt x="14617" y="8496"/>
                </a:lnTo>
                <a:lnTo>
                  <a:pt x="18148" y="7048"/>
                </a:lnTo>
                <a:lnTo>
                  <a:pt x="40540" y="7048"/>
                </a:lnTo>
                <a:lnTo>
                  <a:pt x="38862" y="3111"/>
                </a:lnTo>
                <a:lnTo>
                  <a:pt x="33261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14408336" y="9675536"/>
            <a:ext cx="44450" cy="57150"/>
          </a:xfrm>
          <a:custGeom>
            <a:avLst/>
            <a:gdLst/>
            <a:ahLst/>
            <a:cxnLst/>
            <a:rect l="l" t="t" r="r" b="b"/>
            <a:pathLst>
              <a:path w="44450" h="57150">
                <a:moveTo>
                  <a:pt x="41938" y="6845"/>
                </a:moveTo>
                <a:lnTo>
                  <a:pt x="28270" y="6845"/>
                </a:lnTo>
                <a:lnTo>
                  <a:pt x="31229" y="7874"/>
                </a:lnTo>
                <a:lnTo>
                  <a:pt x="34925" y="11976"/>
                </a:lnTo>
                <a:lnTo>
                  <a:pt x="35852" y="15151"/>
                </a:lnTo>
                <a:lnTo>
                  <a:pt x="35852" y="22847"/>
                </a:lnTo>
                <a:lnTo>
                  <a:pt x="26555" y="23139"/>
                </a:lnTo>
                <a:lnTo>
                  <a:pt x="14937" y="24527"/>
                </a:lnTo>
                <a:lnTo>
                  <a:pt x="6638" y="27892"/>
                </a:lnTo>
                <a:lnTo>
                  <a:pt x="1659" y="33233"/>
                </a:lnTo>
                <a:lnTo>
                  <a:pt x="0" y="40551"/>
                </a:lnTo>
                <a:lnTo>
                  <a:pt x="83" y="45935"/>
                </a:lnTo>
                <a:lnTo>
                  <a:pt x="1536" y="49695"/>
                </a:lnTo>
                <a:lnTo>
                  <a:pt x="7696" y="55308"/>
                </a:lnTo>
                <a:lnTo>
                  <a:pt x="11963" y="56705"/>
                </a:lnTo>
                <a:lnTo>
                  <a:pt x="21463" y="56705"/>
                </a:lnTo>
                <a:lnTo>
                  <a:pt x="24853" y="56095"/>
                </a:lnTo>
                <a:lnTo>
                  <a:pt x="30289" y="53657"/>
                </a:lnTo>
                <a:lnTo>
                  <a:pt x="33020" y="51333"/>
                </a:lnTo>
                <a:lnTo>
                  <a:pt x="34203" y="49847"/>
                </a:lnTo>
                <a:lnTo>
                  <a:pt x="15786" y="49847"/>
                </a:lnTo>
                <a:lnTo>
                  <a:pt x="13246" y="49060"/>
                </a:lnTo>
                <a:lnTo>
                  <a:pt x="9613" y="45935"/>
                </a:lnTo>
                <a:lnTo>
                  <a:pt x="8699" y="43649"/>
                </a:lnTo>
                <a:lnTo>
                  <a:pt x="8699" y="36817"/>
                </a:lnTo>
                <a:lnTo>
                  <a:pt x="43954" y="28752"/>
                </a:lnTo>
                <a:lnTo>
                  <a:pt x="43954" y="11899"/>
                </a:lnTo>
                <a:lnTo>
                  <a:pt x="42379" y="7251"/>
                </a:lnTo>
                <a:lnTo>
                  <a:pt x="41938" y="6845"/>
                </a:lnTo>
                <a:close/>
              </a:path>
              <a:path w="44450" h="57150">
                <a:moveTo>
                  <a:pt x="43954" y="47904"/>
                </a:moveTo>
                <a:lnTo>
                  <a:pt x="36156" y="47904"/>
                </a:lnTo>
                <a:lnTo>
                  <a:pt x="37807" y="55702"/>
                </a:lnTo>
                <a:lnTo>
                  <a:pt x="43954" y="55702"/>
                </a:lnTo>
                <a:lnTo>
                  <a:pt x="43954" y="47904"/>
                </a:lnTo>
                <a:close/>
              </a:path>
              <a:path w="44450" h="57150">
                <a:moveTo>
                  <a:pt x="43954" y="28752"/>
                </a:moveTo>
                <a:lnTo>
                  <a:pt x="35661" y="28752"/>
                </a:lnTo>
                <a:lnTo>
                  <a:pt x="35661" y="38798"/>
                </a:lnTo>
                <a:lnTo>
                  <a:pt x="34175" y="42760"/>
                </a:lnTo>
                <a:lnTo>
                  <a:pt x="28282" y="48437"/>
                </a:lnTo>
                <a:lnTo>
                  <a:pt x="24218" y="49847"/>
                </a:lnTo>
                <a:lnTo>
                  <a:pt x="34203" y="49847"/>
                </a:lnTo>
                <a:lnTo>
                  <a:pt x="35750" y="47904"/>
                </a:lnTo>
                <a:lnTo>
                  <a:pt x="43954" y="47904"/>
                </a:lnTo>
                <a:lnTo>
                  <a:pt x="43954" y="28752"/>
                </a:lnTo>
                <a:close/>
              </a:path>
              <a:path w="44450" h="57150">
                <a:moveTo>
                  <a:pt x="31229" y="0"/>
                </a:moveTo>
                <a:lnTo>
                  <a:pt x="21463" y="0"/>
                </a:lnTo>
                <a:lnTo>
                  <a:pt x="18249" y="406"/>
                </a:lnTo>
                <a:lnTo>
                  <a:pt x="11811" y="2082"/>
                </a:lnTo>
                <a:lnTo>
                  <a:pt x="8851" y="3225"/>
                </a:lnTo>
                <a:lnTo>
                  <a:pt x="6146" y="4699"/>
                </a:lnTo>
                <a:lnTo>
                  <a:pt x="8699" y="11049"/>
                </a:lnTo>
                <a:lnTo>
                  <a:pt x="14465" y="8255"/>
                </a:lnTo>
                <a:lnTo>
                  <a:pt x="19634" y="6845"/>
                </a:lnTo>
                <a:lnTo>
                  <a:pt x="41938" y="6845"/>
                </a:lnTo>
                <a:lnTo>
                  <a:pt x="36080" y="1447"/>
                </a:lnTo>
                <a:lnTo>
                  <a:pt x="31229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14491295" y="9658137"/>
            <a:ext cx="23495" cy="89535"/>
          </a:xfrm>
          <a:custGeom>
            <a:avLst/>
            <a:gdLst/>
            <a:ahLst/>
            <a:cxnLst/>
            <a:rect l="l" t="t" r="r" b="b"/>
            <a:pathLst>
              <a:path w="23494" h="89534">
                <a:moveTo>
                  <a:pt x="23139" y="0"/>
                </a:moveTo>
                <a:lnTo>
                  <a:pt x="15049" y="0"/>
                </a:lnTo>
                <a:lnTo>
                  <a:pt x="10185" y="5791"/>
                </a:lnTo>
                <a:lnTo>
                  <a:pt x="6451" y="12547"/>
                </a:lnTo>
                <a:lnTo>
                  <a:pt x="1295" y="27940"/>
                </a:lnTo>
                <a:lnTo>
                  <a:pt x="0" y="36220"/>
                </a:lnTo>
                <a:lnTo>
                  <a:pt x="0" y="53759"/>
                </a:lnTo>
                <a:lnTo>
                  <a:pt x="1282" y="61887"/>
                </a:lnTo>
                <a:lnTo>
                  <a:pt x="6413" y="77025"/>
                </a:lnTo>
                <a:lnTo>
                  <a:pt x="10147" y="83629"/>
                </a:lnTo>
                <a:lnTo>
                  <a:pt x="15049" y="89293"/>
                </a:lnTo>
                <a:lnTo>
                  <a:pt x="23037" y="89293"/>
                </a:lnTo>
                <a:lnTo>
                  <a:pt x="18415" y="82994"/>
                </a:lnTo>
                <a:lnTo>
                  <a:pt x="14859" y="76022"/>
                </a:lnTo>
                <a:lnTo>
                  <a:pt x="9931" y="60769"/>
                </a:lnTo>
                <a:lnTo>
                  <a:pt x="8699" y="52946"/>
                </a:lnTo>
                <a:lnTo>
                  <a:pt x="8789" y="36220"/>
                </a:lnTo>
                <a:lnTo>
                  <a:pt x="9893" y="28905"/>
                </a:lnTo>
                <a:lnTo>
                  <a:pt x="14731" y="13500"/>
                </a:lnTo>
                <a:lnTo>
                  <a:pt x="18338" y="6426"/>
                </a:lnTo>
                <a:lnTo>
                  <a:pt x="23139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14554137" y="9658137"/>
            <a:ext cx="41275" cy="73660"/>
          </a:xfrm>
          <a:custGeom>
            <a:avLst/>
            <a:gdLst/>
            <a:ahLst/>
            <a:cxnLst/>
            <a:rect l="l" t="t" r="r" b="b"/>
            <a:pathLst>
              <a:path w="41275" h="73659">
                <a:moveTo>
                  <a:pt x="8509" y="0"/>
                </a:moveTo>
                <a:lnTo>
                  <a:pt x="0" y="0"/>
                </a:lnTo>
                <a:lnTo>
                  <a:pt x="0" y="73101"/>
                </a:lnTo>
                <a:lnTo>
                  <a:pt x="40754" y="73101"/>
                </a:lnTo>
                <a:lnTo>
                  <a:pt x="40754" y="65405"/>
                </a:lnTo>
                <a:lnTo>
                  <a:pt x="8509" y="65405"/>
                </a:lnTo>
                <a:lnTo>
                  <a:pt x="8509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14611553" y="9658133"/>
            <a:ext cx="0" cy="73660"/>
          </a:xfrm>
          <a:custGeom>
            <a:avLst/>
            <a:gdLst/>
            <a:ahLst/>
            <a:cxnLst/>
            <a:rect l="l" t="t" r="r" b="b"/>
            <a:pathLst>
              <a:path h="73659">
                <a:moveTo>
                  <a:pt x="0" y="0"/>
                </a:moveTo>
                <a:lnTo>
                  <a:pt x="0" y="73101"/>
                </a:lnTo>
              </a:path>
            </a:pathLst>
          </a:custGeom>
          <a:ln w="8509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14635843" y="9658137"/>
            <a:ext cx="41275" cy="73660"/>
          </a:xfrm>
          <a:custGeom>
            <a:avLst/>
            <a:gdLst/>
            <a:ahLst/>
            <a:cxnLst/>
            <a:rect l="l" t="t" r="r" b="b"/>
            <a:pathLst>
              <a:path w="41275" h="73659">
                <a:moveTo>
                  <a:pt x="40754" y="0"/>
                </a:moveTo>
                <a:lnTo>
                  <a:pt x="0" y="0"/>
                </a:lnTo>
                <a:lnTo>
                  <a:pt x="0" y="73101"/>
                </a:lnTo>
                <a:lnTo>
                  <a:pt x="8509" y="73101"/>
                </a:lnTo>
                <a:lnTo>
                  <a:pt x="8509" y="41846"/>
                </a:lnTo>
                <a:lnTo>
                  <a:pt x="38811" y="41846"/>
                </a:lnTo>
                <a:lnTo>
                  <a:pt x="38811" y="34290"/>
                </a:lnTo>
                <a:lnTo>
                  <a:pt x="8509" y="34290"/>
                </a:lnTo>
                <a:lnTo>
                  <a:pt x="8509" y="7556"/>
                </a:lnTo>
                <a:lnTo>
                  <a:pt x="40754" y="7556"/>
                </a:lnTo>
                <a:lnTo>
                  <a:pt x="40754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14688691" y="9658137"/>
            <a:ext cx="41275" cy="73660"/>
          </a:xfrm>
          <a:custGeom>
            <a:avLst/>
            <a:gdLst/>
            <a:ahLst/>
            <a:cxnLst/>
            <a:rect l="l" t="t" r="r" b="b"/>
            <a:pathLst>
              <a:path w="41275" h="73659">
                <a:moveTo>
                  <a:pt x="40754" y="0"/>
                </a:moveTo>
                <a:lnTo>
                  <a:pt x="0" y="0"/>
                </a:lnTo>
                <a:lnTo>
                  <a:pt x="0" y="73101"/>
                </a:lnTo>
                <a:lnTo>
                  <a:pt x="40754" y="73101"/>
                </a:lnTo>
                <a:lnTo>
                  <a:pt x="40754" y="65493"/>
                </a:lnTo>
                <a:lnTo>
                  <a:pt x="8509" y="65493"/>
                </a:lnTo>
                <a:lnTo>
                  <a:pt x="8509" y="38595"/>
                </a:lnTo>
                <a:lnTo>
                  <a:pt x="38811" y="38595"/>
                </a:lnTo>
                <a:lnTo>
                  <a:pt x="38811" y="31089"/>
                </a:lnTo>
                <a:lnTo>
                  <a:pt x="8509" y="31089"/>
                </a:lnTo>
                <a:lnTo>
                  <a:pt x="8509" y="7556"/>
                </a:lnTo>
                <a:lnTo>
                  <a:pt x="40754" y="7556"/>
                </a:lnTo>
                <a:lnTo>
                  <a:pt x="40754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14767200" y="9657084"/>
            <a:ext cx="48260" cy="74295"/>
          </a:xfrm>
          <a:custGeom>
            <a:avLst/>
            <a:gdLst/>
            <a:ahLst/>
            <a:cxnLst/>
            <a:rect l="l" t="t" r="r" b="b"/>
            <a:pathLst>
              <a:path w="48259" h="74295">
                <a:moveTo>
                  <a:pt x="41136" y="7111"/>
                </a:moveTo>
                <a:lnTo>
                  <a:pt x="27241" y="7111"/>
                </a:lnTo>
                <a:lnTo>
                  <a:pt x="30530" y="8254"/>
                </a:lnTo>
                <a:lnTo>
                  <a:pt x="35267" y="12814"/>
                </a:lnTo>
                <a:lnTo>
                  <a:pt x="36449" y="15900"/>
                </a:lnTo>
                <a:lnTo>
                  <a:pt x="36449" y="22567"/>
                </a:lnTo>
                <a:lnTo>
                  <a:pt x="0" y="67005"/>
                </a:lnTo>
                <a:lnTo>
                  <a:pt x="0" y="74155"/>
                </a:lnTo>
                <a:lnTo>
                  <a:pt x="48056" y="74155"/>
                </a:lnTo>
                <a:lnTo>
                  <a:pt x="48056" y="66459"/>
                </a:lnTo>
                <a:lnTo>
                  <a:pt x="10452" y="66459"/>
                </a:lnTo>
                <a:lnTo>
                  <a:pt x="10452" y="66052"/>
                </a:lnTo>
                <a:lnTo>
                  <a:pt x="33578" y="43472"/>
                </a:lnTo>
                <a:lnTo>
                  <a:pt x="38455" y="37744"/>
                </a:lnTo>
                <a:lnTo>
                  <a:pt x="43649" y="28676"/>
                </a:lnTo>
                <a:lnTo>
                  <a:pt x="44958" y="24091"/>
                </a:lnTo>
                <a:lnTo>
                  <a:pt x="44958" y="13525"/>
                </a:lnTo>
                <a:lnTo>
                  <a:pt x="43002" y="8801"/>
                </a:lnTo>
                <a:lnTo>
                  <a:pt x="41136" y="7111"/>
                </a:lnTo>
                <a:close/>
              </a:path>
              <a:path w="48259" h="74295">
                <a:moveTo>
                  <a:pt x="29806" y="0"/>
                </a:moveTo>
                <a:lnTo>
                  <a:pt x="15011" y="0"/>
                </a:lnTo>
                <a:lnTo>
                  <a:pt x="7683" y="2806"/>
                </a:lnTo>
                <a:lnTo>
                  <a:pt x="952" y="8394"/>
                </a:lnTo>
                <a:lnTo>
                  <a:pt x="5359" y="14058"/>
                </a:lnTo>
                <a:lnTo>
                  <a:pt x="8674" y="11429"/>
                </a:lnTo>
                <a:lnTo>
                  <a:pt x="11709" y="9601"/>
                </a:lnTo>
                <a:lnTo>
                  <a:pt x="17132" y="7607"/>
                </a:lnTo>
                <a:lnTo>
                  <a:pt x="20015" y="7111"/>
                </a:lnTo>
                <a:lnTo>
                  <a:pt x="41136" y="7111"/>
                </a:lnTo>
                <a:lnTo>
                  <a:pt x="35191" y="1765"/>
                </a:lnTo>
                <a:lnTo>
                  <a:pt x="29806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14825850" y="9656984"/>
            <a:ext cx="48895" cy="75565"/>
          </a:xfrm>
          <a:custGeom>
            <a:avLst/>
            <a:gdLst/>
            <a:ahLst/>
            <a:cxnLst/>
            <a:rect l="l" t="t" r="r" b="b"/>
            <a:pathLst>
              <a:path w="48894" h="75565">
                <a:moveTo>
                  <a:pt x="32029" y="0"/>
                </a:moveTo>
                <a:lnTo>
                  <a:pt x="15976" y="0"/>
                </a:lnTo>
                <a:lnTo>
                  <a:pt x="9918" y="3086"/>
                </a:lnTo>
                <a:lnTo>
                  <a:pt x="0" y="37604"/>
                </a:lnTo>
                <a:lnTo>
                  <a:pt x="385" y="46296"/>
                </a:lnTo>
                <a:lnTo>
                  <a:pt x="16230" y="75260"/>
                </a:lnTo>
                <a:lnTo>
                  <a:pt x="32308" y="75260"/>
                </a:lnTo>
                <a:lnTo>
                  <a:pt x="38392" y="72135"/>
                </a:lnTo>
                <a:lnTo>
                  <a:pt x="40980" y="68097"/>
                </a:lnTo>
                <a:lnTo>
                  <a:pt x="18643" y="68097"/>
                </a:lnTo>
                <a:lnTo>
                  <a:pt x="14655" y="65684"/>
                </a:lnTo>
                <a:lnTo>
                  <a:pt x="9652" y="55968"/>
                </a:lnTo>
                <a:lnTo>
                  <a:pt x="8407" y="48234"/>
                </a:lnTo>
                <a:lnTo>
                  <a:pt x="8407" y="26962"/>
                </a:lnTo>
                <a:lnTo>
                  <a:pt x="9652" y="19253"/>
                </a:lnTo>
                <a:lnTo>
                  <a:pt x="14655" y="9613"/>
                </a:lnTo>
                <a:lnTo>
                  <a:pt x="18643" y="7200"/>
                </a:lnTo>
                <a:lnTo>
                  <a:pt x="40610" y="7200"/>
                </a:lnTo>
                <a:lnTo>
                  <a:pt x="38061" y="3213"/>
                </a:lnTo>
                <a:lnTo>
                  <a:pt x="32029" y="0"/>
                </a:lnTo>
                <a:close/>
              </a:path>
              <a:path w="48894" h="75565">
                <a:moveTo>
                  <a:pt x="40610" y="7200"/>
                </a:moveTo>
                <a:lnTo>
                  <a:pt x="29641" y="7200"/>
                </a:lnTo>
                <a:lnTo>
                  <a:pt x="33648" y="9651"/>
                </a:lnTo>
                <a:lnTo>
                  <a:pt x="38608" y="19405"/>
                </a:lnTo>
                <a:lnTo>
                  <a:pt x="39830" y="26962"/>
                </a:lnTo>
                <a:lnTo>
                  <a:pt x="39830" y="48234"/>
                </a:lnTo>
                <a:lnTo>
                  <a:pt x="38608" y="55816"/>
                </a:lnTo>
                <a:lnTo>
                  <a:pt x="33642" y="65646"/>
                </a:lnTo>
                <a:lnTo>
                  <a:pt x="29641" y="68097"/>
                </a:lnTo>
                <a:lnTo>
                  <a:pt x="40980" y="68097"/>
                </a:lnTo>
                <a:lnTo>
                  <a:pt x="48361" y="37604"/>
                </a:lnTo>
                <a:lnTo>
                  <a:pt x="47973" y="28993"/>
                </a:lnTo>
                <a:lnTo>
                  <a:pt x="46812" y="21466"/>
                </a:lnTo>
                <a:lnTo>
                  <a:pt x="44879" y="15019"/>
                </a:lnTo>
                <a:lnTo>
                  <a:pt x="42152" y="9613"/>
                </a:lnTo>
                <a:lnTo>
                  <a:pt x="40610" y="720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14888706" y="9658137"/>
            <a:ext cx="26670" cy="73660"/>
          </a:xfrm>
          <a:custGeom>
            <a:avLst/>
            <a:gdLst/>
            <a:ahLst/>
            <a:cxnLst/>
            <a:rect l="l" t="t" r="r" b="b"/>
            <a:pathLst>
              <a:path w="26669" h="73659">
                <a:moveTo>
                  <a:pt x="26352" y="8699"/>
                </a:moveTo>
                <a:lnTo>
                  <a:pt x="18656" y="8699"/>
                </a:lnTo>
                <a:lnTo>
                  <a:pt x="18376" y="12560"/>
                </a:lnTo>
                <a:lnTo>
                  <a:pt x="18303" y="14922"/>
                </a:lnTo>
                <a:lnTo>
                  <a:pt x="18249" y="73101"/>
                </a:lnTo>
                <a:lnTo>
                  <a:pt x="26352" y="73101"/>
                </a:lnTo>
                <a:lnTo>
                  <a:pt x="26352" y="8699"/>
                </a:lnTo>
                <a:close/>
              </a:path>
              <a:path w="26669" h="73659">
                <a:moveTo>
                  <a:pt x="26352" y="0"/>
                </a:moveTo>
                <a:lnTo>
                  <a:pt x="19342" y="0"/>
                </a:lnTo>
                <a:lnTo>
                  <a:pt x="0" y="14947"/>
                </a:lnTo>
                <a:lnTo>
                  <a:pt x="4394" y="20650"/>
                </a:lnTo>
                <a:lnTo>
                  <a:pt x="11468" y="14922"/>
                </a:lnTo>
                <a:lnTo>
                  <a:pt x="15430" y="11658"/>
                </a:lnTo>
                <a:lnTo>
                  <a:pt x="17157" y="10134"/>
                </a:lnTo>
                <a:lnTo>
                  <a:pt x="18656" y="8699"/>
                </a:lnTo>
                <a:lnTo>
                  <a:pt x="26352" y="8699"/>
                </a:lnTo>
                <a:lnTo>
                  <a:pt x="26352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14939996" y="9657731"/>
            <a:ext cx="54610" cy="73660"/>
          </a:xfrm>
          <a:custGeom>
            <a:avLst/>
            <a:gdLst/>
            <a:ahLst/>
            <a:cxnLst/>
            <a:rect l="l" t="t" r="r" b="b"/>
            <a:pathLst>
              <a:path w="54609" h="73659">
                <a:moveTo>
                  <a:pt x="43510" y="56705"/>
                </a:moveTo>
                <a:lnTo>
                  <a:pt x="35559" y="56705"/>
                </a:lnTo>
                <a:lnTo>
                  <a:pt x="35559" y="73507"/>
                </a:lnTo>
                <a:lnTo>
                  <a:pt x="43510" y="73507"/>
                </a:lnTo>
                <a:lnTo>
                  <a:pt x="43510" y="56705"/>
                </a:lnTo>
                <a:close/>
              </a:path>
              <a:path w="54609" h="73659">
                <a:moveTo>
                  <a:pt x="43510" y="0"/>
                </a:moveTo>
                <a:lnTo>
                  <a:pt x="34709" y="0"/>
                </a:lnTo>
                <a:lnTo>
                  <a:pt x="0" y="49453"/>
                </a:lnTo>
                <a:lnTo>
                  <a:pt x="0" y="56705"/>
                </a:lnTo>
                <a:lnTo>
                  <a:pt x="54355" y="56705"/>
                </a:lnTo>
                <a:lnTo>
                  <a:pt x="54355" y="49161"/>
                </a:lnTo>
                <a:lnTo>
                  <a:pt x="8305" y="49161"/>
                </a:lnTo>
                <a:lnTo>
                  <a:pt x="31153" y="16649"/>
                </a:lnTo>
                <a:lnTo>
                  <a:pt x="32562" y="14554"/>
                </a:lnTo>
                <a:lnTo>
                  <a:pt x="34061" y="11899"/>
                </a:lnTo>
                <a:lnTo>
                  <a:pt x="35661" y="8699"/>
                </a:lnTo>
                <a:lnTo>
                  <a:pt x="43510" y="8699"/>
                </a:lnTo>
                <a:lnTo>
                  <a:pt x="43510" y="0"/>
                </a:lnTo>
                <a:close/>
              </a:path>
              <a:path w="54609" h="73659">
                <a:moveTo>
                  <a:pt x="43510" y="8699"/>
                </a:moveTo>
                <a:lnTo>
                  <a:pt x="36055" y="8699"/>
                </a:lnTo>
                <a:lnTo>
                  <a:pt x="35733" y="14554"/>
                </a:lnTo>
                <a:lnTo>
                  <a:pt x="35665" y="16649"/>
                </a:lnTo>
                <a:lnTo>
                  <a:pt x="35559" y="49161"/>
                </a:lnTo>
                <a:lnTo>
                  <a:pt x="43510" y="49161"/>
                </a:lnTo>
                <a:lnTo>
                  <a:pt x="43510" y="8699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15027211" y="9703784"/>
            <a:ext cx="24765" cy="0"/>
          </a:xfrm>
          <a:custGeom>
            <a:avLst/>
            <a:gdLst/>
            <a:ahLst/>
            <a:cxnLst/>
            <a:rect l="l" t="t" r="r" b="b"/>
            <a:pathLst>
              <a:path w="24765">
                <a:moveTo>
                  <a:pt x="0" y="0"/>
                </a:moveTo>
                <a:lnTo>
                  <a:pt x="24549" y="0"/>
                </a:lnTo>
              </a:path>
            </a:pathLst>
          </a:custGeom>
          <a:ln w="7607">
            <a:solidFill>
              <a:srgbClr val="797979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15087565" y="9657084"/>
            <a:ext cx="48260" cy="74295"/>
          </a:xfrm>
          <a:custGeom>
            <a:avLst/>
            <a:gdLst/>
            <a:ahLst/>
            <a:cxnLst/>
            <a:rect l="l" t="t" r="r" b="b"/>
            <a:pathLst>
              <a:path w="48259" h="74295">
                <a:moveTo>
                  <a:pt x="41136" y="7111"/>
                </a:moveTo>
                <a:lnTo>
                  <a:pt x="27241" y="7111"/>
                </a:lnTo>
                <a:lnTo>
                  <a:pt x="30530" y="8254"/>
                </a:lnTo>
                <a:lnTo>
                  <a:pt x="35267" y="12814"/>
                </a:lnTo>
                <a:lnTo>
                  <a:pt x="36449" y="15900"/>
                </a:lnTo>
                <a:lnTo>
                  <a:pt x="36449" y="22567"/>
                </a:lnTo>
                <a:lnTo>
                  <a:pt x="0" y="67005"/>
                </a:lnTo>
                <a:lnTo>
                  <a:pt x="0" y="74155"/>
                </a:lnTo>
                <a:lnTo>
                  <a:pt x="48056" y="74155"/>
                </a:lnTo>
                <a:lnTo>
                  <a:pt x="48056" y="66459"/>
                </a:lnTo>
                <a:lnTo>
                  <a:pt x="10452" y="66459"/>
                </a:lnTo>
                <a:lnTo>
                  <a:pt x="10452" y="66052"/>
                </a:lnTo>
                <a:lnTo>
                  <a:pt x="33578" y="43472"/>
                </a:lnTo>
                <a:lnTo>
                  <a:pt x="38455" y="37744"/>
                </a:lnTo>
                <a:lnTo>
                  <a:pt x="43649" y="28676"/>
                </a:lnTo>
                <a:lnTo>
                  <a:pt x="44958" y="24091"/>
                </a:lnTo>
                <a:lnTo>
                  <a:pt x="44958" y="13525"/>
                </a:lnTo>
                <a:lnTo>
                  <a:pt x="43002" y="8801"/>
                </a:lnTo>
                <a:lnTo>
                  <a:pt x="41136" y="7111"/>
                </a:lnTo>
                <a:close/>
              </a:path>
              <a:path w="48259" h="74295">
                <a:moveTo>
                  <a:pt x="29806" y="0"/>
                </a:moveTo>
                <a:lnTo>
                  <a:pt x="15011" y="0"/>
                </a:lnTo>
                <a:lnTo>
                  <a:pt x="7683" y="2806"/>
                </a:lnTo>
                <a:lnTo>
                  <a:pt x="952" y="8394"/>
                </a:lnTo>
                <a:lnTo>
                  <a:pt x="5359" y="14058"/>
                </a:lnTo>
                <a:lnTo>
                  <a:pt x="8674" y="11429"/>
                </a:lnTo>
                <a:lnTo>
                  <a:pt x="11709" y="9601"/>
                </a:lnTo>
                <a:lnTo>
                  <a:pt x="17132" y="7607"/>
                </a:lnTo>
                <a:lnTo>
                  <a:pt x="20015" y="7111"/>
                </a:lnTo>
                <a:lnTo>
                  <a:pt x="41136" y="7111"/>
                </a:lnTo>
                <a:lnTo>
                  <a:pt x="35191" y="1765"/>
                </a:lnTo>
                <a:lnTo>
                  <a:pt x="29806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15146215" y="9656984"/>
            <a:ext cx="48895" cy="75565"/>
          </a:xfrm>
          <a:custGeom>
            <a:avLst/>
            <a:gdLst/>
            <a:ahLst/>
            <a:cxnLst/>
            <a:rect l="l" t="t" r="r" b="b"/>
            <a:pathLst>
              <a:path w="48894" h="75565">
                <a:moveTo>
                  <a:pt x="32029" y="0"/>
                </a:moveTo>
                <a:lnTo>
                  <a:pt x="15976" y="0"/>
                </a:lnTo>
                <a:lnTo>
                  <a:pt x="9918" y="3086"/>
                </a:lnTo>
                <a:lnTo>
                  <a:pt x="0" y="37604"/>
                </a:lnTo>
                <a:lnTo>
                  <a:pt x="385" y="46296"/>
                </a:lnTo>
                <a:lnTo>
                  <a:pt x="16230" y="75260"/>
                </a:lnTo>
                <a:lnTo>
                  <a:pt x="32308" y="75260"/>
                </a:lnTo>
                <a:lnTo>
                  <a:pt x="38392" y="72135"/>
                </a:lnTo>
                <a:lnTo>
                  <a:pt x="40980" y="68097"/>
                </a:lnTo>
                <a:lnTo>
                  <a:pt x="18643" y="68097"/>
                </a:lnTo>
                <a:lnTo>
                  <a:pt x="14655" y="65684"/>
                </a:lnTo>
                <a:lnTo>
                  <a:pt x="9652" y="55968"/>
                </a:lnTo>
                <a:lnTo>
                  <a:pt x="8407" y="48234"/>
                </a:lnTo>
                <a:lnTo>
                  <a:pt x="8407" y="26962"/>
                </a:lnTo>
                <a:lnTo>
                  <a:pt x="9652" y="19253"/>
                </a:lnTo>
                <a:lnTo>
                  <a:pt x="14655" y="9613"/>
                </a:lnTo>
                <a:lnTo>
                  <a:pt x="18643" y="7200"/>
                </a:lnTo>
                <a:lnTo>
                  <a:pt x="40610" y="7200"/>
                </a:lnTo>
                <a:lnTo>
                  <a:pt x="38061" y="3213"/>
                </a:lnTo>
                <a:lnTo>
                  <a:pt x="32029" y="0"/>
                </a:lnTo>
                <a:close/>
              </a:path>
              <a:path w="48894" h="75565">
                <a:moveTo>
                  <a:pt x="40610" y="7200"/>
                </a:moveTo>
                <a:lnTo>
                  <a:pt x="29641" y="7200"/>
                </a:lnTo>
                <a:lnTo>
                  <a:pt x="33648" y="9651"/>
                </a:lnTo>
                <a:lnTo>
                  <a:pt x="38608" y="19405"/>
                </a:lnTo>
                <a:lnTo>
                  <a:pt x="39830" y="26962"/>
                </a:lnTo>
                <a:lnTo>
                  <a:pt x="39830" y="48234"/>
                </a:lnTo>
                <a:lnTo>
                  <a:pt x="38608" y="55816"/>
                </a:lnTo>
                <a:lnTo>
                  <a:pt x="33642" y="65646"/>
                </a:lnTo>
                <a:lnTo>
                  <a:pt x="29641" y="68097"/>
                </a:lnTo>
                <a:lnTo>
                  <a:pt x="40980" y="68097"/>
                </a:lnTo>
                <a:lnTo>
                  <a:pt x="48361" y="37604"/>
                </a:lnTo>
                <a:lnTo>
                  <a:pt x="47973" y="28993"/>
                </a:lnTo>
                <a:lnTo>
                  <a:pt x="46812" y="21466"/>
                </a:lnTo>
                <a:lnTo>
                  <a:pt x="44879" y="15019"/>
                </a:lnTo>
                <a:lnTo>
                  <a:pt x="42152" y="9613"/>
                </a:lnTo>
                <a:lnTo>
                  <a:pt x="40610" y="720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15204668" y="9657084"/>
            <a:ext cx="48260" cy="74295"/>
          </a:xfrm>
          <a:custGeom>
            <a:avLst/>
            <a:gdLst/>
            <a:ahLst/>
            <a:cxnLst/>
            <a:rect l="l" t="t" r="r" b="b"/>
            <a:pathLst>
              <a:path w="48259" h="74295">
                <a:moveTo>
                  <a:pt x="41136" y="7111"/>
                </a:moveTo>
                <a:lnTo>
                  <a:pt x="27241" y="7111"/>
                </a:lnTo>
                <a:lnTo>
                  <a:pt x="30530" y="8254"/>
                </a:lnTo>
                <a:lnTo>
                  <a:pt x="35267" y="12814"/>
                </a:lnTo>
                <a:lnTo>
                  <a:pt x="36449" y="15900"/>
                </a:lnTo>
                <a:lnTo>
                  <a:pt x="36449" y="22567"/>
                </a:lnTo>
                <a:lnTo>
                  <a:pt x="0" y="67005"/>
                </a:lnTo>
                <a:lnTo>
                  <a:pt x="0" y="74155"/>
                </a:lnTo>
                <a:lnTo>
                  <a:pt x="48056" y="74155"/>
                </a:lnTo>
                <a:lnTo>
                  <a:pt x="48056" y="66459"/>
                </a:lnTo>
                <a:lnTo>
                  <a:pt x="10452" y="66459"/>
                </a:lnTo>
                <a:lnTo>
                  <a:pt x="10452" y="66052"/>
                </a:lnTo>
                <a:lnTo>
                  <a:pt x="33578" y="43472"/>
                </a:lnTo>
                <a:lnTo>
                  <a:pt x="38455" y="37744"/>
                </a:lnTo>
                <a:lnTo>
                  <a:pt x="43649" y="28676"/>
                </a:lnTo>
                <a:lnTo>
                  <a:pt x="44958" y="24091"/>
                </a:lnTo>
                <a:lnTo>
                  <a:pt x="44958" y="13525"/>
                </a:lnTo>
                <a:lnTo>
                  <a:pt x="43002" y="8801"/>
                </a:lnTo>
                <a:lnTo>
                  <a:pt x="41136" y="7111"/>
                </a:lnTo>
                <a:close/>
              </a:path>
              <a:path w="48259" h="74295">
                <a:moveTo>
                  <a:pt x="29806" y="0"/>
                </a:moveTo>
                <a:lnTo>
                  <a:pt x="15011" y="0"/>
                </a:lnTo>
                <a:lnTo>
                  <a:pt x="7683" y="2806"/>
                </a:lnTo>
                <a:lnTo>
                  <a:pt x="952" y="8394"/>
                </a:lnTo>
                <a:lnTo>
                  <a:pt x="5359" y="14058"/>
                </a:lnTo>
                <a:lnTo>
                  <a:pt x="8674" y="11429"/>
                </a:lnTo>
                <a:lnTo>
                  <a:pt x="11709" y="9601"/>
                </a:lnTo>
                <a:lnTo>
                  <a:pt x="17132" y="7607"/>
                </a:lnTo>
                <a:lnTo>
                  <a:pt x="20015" y="7111"/>
                </a:lnTo>
                <a:lnTo>
                  <a:pt x="41136" y="7111"/>
                </a:lnTo>
                <a:lnTo>
                  <a:pt x="35191" y="1765"/>
                </a:lnTo>
                <a:lnTo>
                  <a:pt x="29806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15263317" y="9656984"/>
            <a:ext cx="48895" cy="75565"/>
          </a:xfrm>
          <a:custGeom>
            <a:avLst/>
            <a:gdLst/>
            <a:ahLst/>
            <a:cxnLst/>
            <a:rect l="l" t="t" r="r" b="b"/>
            <a:pathLst>
              <a:path w="48894" h="75565">
                <a:moveTo>
                  <a:pt x="32029" y="0"/>
                </a:moveTo>
                <a:lnTo>
                  <a:pt x="15976" y="0"/>
                </a:lnTo>
                <a:lnTo>
                  <a:pt x="9918" y="3086"/>
                </a:lnTo>
                <a:lnTo>
                  <a:pt x="0" y="37604"/>
                </a:lnTo>
                <a:lnTo>
                  <a:pt x="385" y="46296"/>
                </a:lnTo>
                <a:lnTo>
                  <a:pt x="16230" y="75260"/>
                </a:lnTo>
                <a:lnTo>
                  <a:pt x="32308" y="75260"/>
                </a:lnTo>
                <a:lnTo>
                  <a:pt x="38392" y="72135"/>
                </a:lnTo>
                <a:lnTo>
                  <a:pt x="40980" y="68097"/>
                </a:lnTo>
                <a:lnTo>
                  <a:pt x="18643" y="68097"/>
                </a:lnTo>
                <a:lnTo>
                  <a:pt x="14655" y="65684"/>
                </a:lnTo>
                <a:lnTo>
                  <a:pt x="9652" y="55968"/>
                </a:lnTo>
                <a:lnTo>
                  <a:pt x="8407" y="48234"/>
                </a:lnTo>
                <a:lnTo>
                  <a:pt x="8407" y="26962"/>
                </a:lnTo>
                <a:lnTo>
                  <a:pt x="9652" y="19253"/>
                </a:lnTo>
                <a:lnTo>
                  <a:pt x="14655" y="9613"/>
                </a:lnTo>
                <a:lnTo>
                  <a:pt x="18643" y="7200"/>
                </a:lnTo>
                <a:lnTo>
                  <a:pt x="40610" y="7200"/>
                </a:lnTo>
                <a:lnTo>
                  <a:pt x="38061" y="3213"/>
                </a:lnTo>
                <a:lnTo>
                  <a:pt x="32029" y="0"/>
                </a:lnTo>
                <a:close/>
              </a:path>
              <a:path w="48894" h="75565">
                <a:moveTo>
                  <a:pt x="40610" y="7200"/>
                </a:moveTo>
                <a:lnTo>
                  <a:pt x="29641" y="7200"/>
                </a:lnTo>
                <a:lnTo>
                  <a:pt x="33648" y="9651"/>
                </a:lnTo>
                <a:lnTo>
                  <a:pt x="38608" y="19405"/>
                </a:lnTo>
                <a:lnTo>
                  <a:pt x="39830" y="26962"/>
                </a:lnTo>
                <a:lnTo>
                  <a:pt x="39830" y="48234"/>
                </a:lnTo>
                <a:lnTo>
                  <a:pt x="38608" y="55816"/>
                </a:lnTo>
                <a:lnTo>
                  <a:pt x="33642" y="65646"/>
                </a:lnTo>
                <a:lnTo>
                  <a:pt x="29641" y="68097"/>
                </a:lnTo>
                <a:lnTo>
                  <a:pt x="40980" y="68097"/>
                </a:lnTo>
                <a:lnTo>
                  <a:pt x="48361" y="37604"/>
                </a:lnTo>
                <a:lnTo>
                  <a:pt x="47973" y="28993"/>
                </a:lnTo>
                <a:lnTo>
                  <a:pt x="46812" y="21466"/>
                </a:lnTo>
                <a:lnTo>
                  <a:pt x="44879" y="15019"/>
                </a:lnTo>
                <a:lnTo>
                  <a:pt x="42152" y="9613"/>
                </a:lnTo>
                <a:lnTo>
                  <a:pt x="40610" y="720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15346427" y="9658137"/>
            <a:ext cx="23495" cy="89535"/>
          </a:xfrm>
          <a:custGeom>
            <a:avLst/>
            <a:gdLst/>
            <a:ahLst/>
            <a:cxnLst/>
            <a:rect l="l" t="t" r="r" b="b"/>
            <a:pathLst>
              <a:path w="23494" h="89534">
                <a:moveTo>
                  <a:pt x="8089" y="0"/>
                </a:moveTo>
                <a:lnTo>
                  <a:pt x="0" y="0"/>
                </a:lnTo>
                <a:lnTo>
                  <a:pt x="4800" y="6426"/>
                </a:lnTo>
                <a:lnTo>
                  <a:pt x="8407" y="13500"/>
                </a:lnTo>
                <a:lnTo>
                  <a:pt x="13246" y="28905"/>
                </a:lnTo>
                <a:lnTo>
                  <a:pt x="14359" y="36283"/>
                </a:lnTo>
                <a:lnTo>
                  <a:pt x="14439" y="52946"/>
                </a:lnTo>
                <a:lnTo>
                  <a:pt x="13220" y="60769"/>
                </a:lnTo>
                <a:lnTo>
                  <a:pt x="8280" y="76073"/>
                </a:lnTo>
                <a:lnTo>
                  <a:pt x="4737" y="83032"/>
                </a:lnTo>
                <a:lnTo>
                  <a:pt x="101" y="89293"/>
                </a:lnTo>
                <a:lnTo>
                  <a:pt x="8089" y="89293"/>
                </a:lnTo>
                <a:lnTo>
                  <a:pt x="12954" y="83705"/>
                </a:lnTo>
                <a:lnTo>
                  <a:pt x="16687" y="77114"/>
                </a:lnTo>
                <a:lnTo>
                  <a:pt x="21844" y="61988"/>
                </a:lnTo>
                <a:lnTo>
                  <a:pt x="23152" y="53809"/>
                </a:lnTo>
                <a:lnTo>
                  <a:pt x="23152" y="36283"/>
                </a:lnTo>
                <a:lnTo>
                  <a:pt x="21856" y="28041"/>
                </a:lnTo>
                <a:lnTo>
                  <a:pt x="16725" y="12598"/>
                </a:lnTo>
                <a:lnTo>
                  <a:pt x="12992" y="5829"/>
                </a:lnTo>
                <a:lnTo>
                  <a:pt x="8089" y="0"/>
                </a:lnTo>
                <a:close/>
              </a:path>
            </a:pathLst>
          </a:custGeom>
          <a:solidFill>
            <a:srgbClr val="79797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896007" y="9456257"/>
            <a:ext cx="1428635" cy="4608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2988002" y="9597641"/>
            <a:ext cx="1502892" cy="21182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8088631" y="9423400"/>
            <a:ext cx="45719" cy="623024"/>
          </a:xfrm>
          <a:custGeom>
            <a:avLst/>
            <a:gdLst/>
            <a:ahLst/>
            <a:cxnLst/>
            <a:rect l="l" t="t" r="r" b="b"/>
            <a:pathLst>
              <a:path h="977900">
                <a:moveTo>
                  <a:pt x="0" y="0"/>
                </a:moveTo>
                <a:lnTo>
                  <a:pt x="0" y="977900"/>
                </a:lnTo>
              </a:path>
            </a:pathLst>
          </a:custGeom>
          <a:ln w="12700">
            <a:solidFill>
              <a:srgbClr val="9D9D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463550" y="1277569"/>
            <a:ext cx="15328900" cy="7982092"/>
          </a:xfrm>
          <a:custGeom>
            <a:avLst/>
            <a:gdLst/>
            <a:ahLst/>
            <a:cxnLst/>
            <a:rect l="l" t="t" r="r" b="b"/>
            <a:pathLst>
              <a:path w="15328900" h="7226300">
                <a:moveTo>
                  <a:pt x="15328900" y="7226300"/>
                </a:moveTo>
                <a:lnTo>
                  <a:pt x="0" y="7226300"/>
                </a:lnTo>
                <a:lnTo>
                  <a:pt x="0" y="0"/>
                </a:lnTo>
                <a:lnTo>
                  <a:pt x="15328900" y="0"/>
                </a:lnTo>
                <a:lnTo>
                  <a:pt x="15328900" y="7226300"/>
                </a:lnTo>
                <a:close/>
              </a:path>
            </a:pathLst>
          </a:custGeom>
          <a:ln w="12700">
            <a:solidFill>
              <a:srgbClr val="B78E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9685567" y="437090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bk object 48"/>
          <p:cNvSpPr/>
          <p:nvPr/>
        </p:nvSpPr>
        <p:spPr>
          <a:xfrm>
            <a:off x="9571671" y="466920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bk object 49"/>
          <p:cNvSpPr/>
          <p:nvPr/>
        </p:nvSpPr>
        <p:spPr>
          <a:xfrm>
            <a:off x="9487604" y="550986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0" name="bk object 50"/>
          <p:cNvSpPr/>
          <p:nvPr/>
        </p:nvSpPr>
        <p:spPr>
          <a:xfrm>
            <a:off x="9457775" y="664883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1" name="bk object 51"/>
          <p:cNvSpPr/>
          <p:nvPr/>
        </p:nvSpPr>
        <p:spPr>
          <a:xfrm>
            <a:off x="9487604" y="778780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2" name="bk object 52"/>
          <p:cNvSpPr/>
          <p:nvPr/>
        </p:nvSpPr>
        <p:spPr>
          <a:xfrm>
            <a:off x="9571671" y="860134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bk object 53"/>
          <p:cNvSpPr/>
          <p:nvPr/>
        </p:nvSpPr>
        <p:spPr>
          <a:xfrm>
            <a:off x="9685567" y="892676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2" y="37312"/>
                </a:lnTo>
                <a:lnTo>
                  <a:pt x="12026" y="60464"/>
                </a:lnTo>
                <a:lnTo>
                  <a:pt x="31483" y="46291"/>
                </a:lnTo>
                <a:lnTo>
                  <a:pt x="46405" y="46291"/>
                </a:lnTo>
                <a:lnTo>
                  <a:pt x="43510" y="37312"/>
                </a:lnTo>
                <a:lnTo>
                  <a:pt x="62966" y="22872"/>
                </a:lnTo>
                <a:close/>
              </a:path>
              <a:path w="63500" h="60959">
                <a:moveTo>
                  <a:pt x="46405" y="46291"/>
                </a:moveTo>
                <a:lnTo>
                  <a:pt x="31483" y="46291"/>
                </a:lnTo>
                <a:lnTo>
                  <a:pt x="50939" y="60350"/>
                </a:lnTo>
                <a:lnTo>
                  <a:pt x="46405" y="46291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bk object 54"/>
          <p:cNvSpPr/>
          <p:nvPr/>
        </p:nvSpPr>
        <p:spPr>
          <a:xfrm>
            <a:off x="9799463" y="466920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46394" y="46291"/>
                </a:moveTo>
                <a:lnTo>
                  <a:pt x="31483" y="46291"/>
                </a:lnTo>
                <a:lnTo>
                  <a:pt x="50939" y="60464"/>
                </a:lnTo>
                <a:lnTo>
                  <a:pt x="46394" y="46291"/>
                </a:lnTo>
                <a:close/>
              </a:path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6" y="37312"/>
                </a:lnTo>
                <a:lnTo>
                  <a:pt x="12026" y="60350"/>
                </a:lnTo>
                <a:lnTo>
                  <a:pt x="31483" y="46291"/>
                </a:lnTo>
                <a:lnTo>
                  <a:pt x="46394" y="46291"/>
                </a:lnTo>
                <a:lnTo>
                  <a:pt x="43510" y="37299"/>
                </a:lnTo>
                <a:lnTo>
                  <a:pt x="62966" y="22872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bk object 55"/>
          <p:cNvSpPr/>
          <p:nvPr/>
        </p:nvSpPr>
        <p:spPr>
          <a:xfrm>
            <a:off x="9883530" y="550986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46394" y="46291"/>
                </a:moveTo>
                <a:lnTo>
                  <a:pt x="31483" y="46291"/>
                </a:lnTo>
                <a:lnTo>
                  <a:pt x="50939" y="60464"/>
                </a:lnTo>
                <a:lnTo>
                  <a:pt x="46394" y="46291"/>
                </a:lnTo>
                <a:close/>
              </a:path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6" y="37312"/>
                </a:lnTo>
                <a:lnTo>
                  <a:pt x="12026" y="60350"/>
                </a:lnTo>
                <a:lnTo>
                  <a:pt x="31483" y="46291"/>
                </a:lnTo>
                <a:lnTo>
                  <a:pt x="46394" y="46291"/>
                </a:lnTo>
                <a:lnTo>
                  <a:pt x="43510" y="37299"/>
                </a:lnTo>
                <a:lnTo>
                  <a:pt x="62966" y="22872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bk object 56"/>
          <p:cNvSpPr/>
          <p:nvPr/>
        </p:nvSpPr>
        <p:spPr>
          <a:xfrm>
            <a:off x="9913360" y="664883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46394" y="46291"/>
                </a:moveTo>
                <a:lnTo>
                  <a:pt x="31483" y="46291"/>
                </a:lnTo>
                <a:lnTo>
                  <a:pt x="50939" y="60464"/>
                </a:lnTo>
                <a:lnTo>
                  <a:pt x="46394" y="46291"/>
                </a:lnTo>
                <a:close/>
              </a:path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6" y="37312"/>
                </a:lnTo>
                <a:lnTo>
                  <a:pt x="12026" y="60350"/>
                </a:lnTo>
                <a:lnTo>
                  <a:pt x="31483" y="46291"/>
                </a:lnTo>
                <a:lnTo>
                  <a:pt x="46394" y="46291"/>
                </a:lnTo>
                <a:lnTo>
                  <a:pt x="43510" y="37299"/>
                </a:lnTo>
                <a:lnTo>
                  <a:pt x="62966" y="22872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bk object 57"/>
          <p:cNvSpPr/>
          <p:nvPr/>
        </p:nvSpPr>
        <p:spPr>
          <a:xfrm>
            <a:off x="9883530" y="778780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46394" y="46291"/>
                </a:moveTo>
                <a:lnTo>
                  <a:pt x="31483" y="46291"/>
                </a:lnTo>
                <a:lnTo>
                  <a:pt x="50939" y="60464"/>
                </a:lnTo>
                <a:lnTo>
                  <a:pt x="46394" y="46291"/>
                </a:lnTo>
                <a:close/>
              </a:path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6" y="37312"/>
                </a:lnTo>
                <a:lnTo>
                  <a:pt x="12026" y="60350"/>
                </a:lnTo>
                <a:lnTo>
                  <a:pt x="31483" y="46291"/>
                </a:lnTo>
                <a:lnTo>
                  <a:pt x="46394" y="46291"/>
                </a:lnTo>
                <a:lnTo>
                  <a:pt x="43510" y="37299"/>
                </a:lnTo>
                <a:lnTo>
                  <a:pt x="62966" y="22872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bk object 58"/>
          <p:cNvSpPr/>
          <p:nvPr/>
        </p:nvSpPr>
        <p:spPr>
          <a:xfrm>
            <a:off x="9799463" y="860134"/>
            <a:ext cx="63500" cy="60960"/>
          </a:xfrm>
          <a:custGeom>
            <a:avLst/>
            <a:gdLst/>
            <a:ahLst/>
            <a:cxnLst/>
            <a:rect l="l" t="t" r="r" b="b"/>
            <a:pathLst>
              <a:path w="63500" h="60959">
                <a:moveTo>
                  <a:pt x="46394" y="46291"/>
                </a:moveTo>
                <a:lnTo>
                  <a:pt x="31483" y="46291"/>
                </a:lnTo>
                <a:lnTo>
                  <a:pt x="50939" y="60464"/>
                </a:lnTo>
                <a:lnTo>
                  <a:pt x="46394" y="46291"/>
                </a:lnTo>
                <a:close/>
              </a:path>
              <a:path w="63500" h="60959">
                <a:moveTo>
                  <a:pt x="62966" y="22872"/>
                </a:moveTo>
                <a:lnTo>
                  <a:pt x="0" y="22872"/>
                </a:lnTo>
                <a:lnTo>
                  <a:pt x="19456" y="37312"/>
                </a:lnTo>
                <a:lnTo>
                  <a:pt x="12026" y="60350"/>
                </a:lnTo>
                <a:lnTo>
                  <a:pt x="31483" y="46291"/>
                </a:lnTo>
                <a:lnTo>
                  <a:pt x="46394" y="46291"/>
                </a:lnTo>
                <a:lnTo>
                  <a:pt x="43510" y="37299"/>
                </a:lnTo>
                <a:lnTo>
                  <a:pt x="62966" y="22872"/>
                </a:lnTo>
                <a:close/>
              </a:path>
              <a:path w="63500" h="60959">
                <a:moveTo>
                  <a:pt x="31483" y="0"/>
                </a:moveTo>
                <a:lnTo>
                  <a:pt x="24053" y="22872"/>
                </a:lnTo>
                <a:lnTo>
                  <a:pt x="38912" y="22872"/>
                </a:lnTo>
                <a:lnTo>
                  <a:pt x="31483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bk object 59"/>
          <p:cNvSpPr/>
          <p:nvPr/>
        </p:nvSpPr>
        <p:spPr>
          <a:xfrm>
            <a:off x="8582645" y="450534"/>
            <a:ext cx="737594" cy="5196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bk object 60"/>
          <p:cNvSpPr/>
          <p:nvPr/>
        </p:nvSpPr>
        <p:spPr>
          <a:xfrm>
            <a:off x="9346298" y="931542"/>
            <a:ext cx="17145" cy="0"/>
          </a:xfrm>
          <a:custGeom>
            <a:avLst/>
            <a:gdLst/>
            <a:ahLst/>
            <a:cxnLst/>
            <a:rect l="l" t="t" r="r" b="b"/>
            <a:pathLst>
              <a:path w="17145">
                <a:moveTo>
                  <a:pt x="0" y="0"/>
                </a:moveTo>
                <a:lnTo>
                  <a:pt x="16738" y="0"/>
                </a:lnTo>
              </a:path>
            </a:pathLst>
          </a:custGeom>
          <a:ln w="19100">
            <a:solidFill>
              <a:srgbClr val="B78E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bk object 61"/>
          <p:cNvSpPr/>
          <p:nvPr/>
        </p:nvSpPr>
        <p:spPr>
          <a:xfrm>
            <a:off x="8405526" y="430933"/>
            <a:ext cx="0" cy="555625"/>
          </a:xfrm>
          <a:custGeom>
            <a:avLst/>
            <a:gdLst/>
            <a:ahLst/>
            <a:cxnLst/>
            <a:rect l="l" t="t" r="r" b="b"/>
            <a:pathLst>
              <a:path h="555625">
                <a:moveTo>
                  <a:pt x="0" y="0"/>
                </a:moveTo>
                <a:lnTo>
                  <a:pt x="0" y="555117"/>
                </a:lnTo>
              </a:path>
            </a:pathLst>
          </a:custGeom>
          <a:ln w="16827">
            <a:solidFill>
              <a:srgbClr val="B78E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bk object 62"/>
          <p:cNvSpPr/>
          <p:nvPr/>
        </p:nvSpPr>
        <p:spPr>
          <a:xfrm>
            <a:off x="6279788" y="203200"/>
            <a:ext cx="1039546" cy="10658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bk object 63"/>
          <p:cNvSpPr/>
          <p:nvPr/>
        </p:nvSpPr>
        <p:spPr>
          <a:xfrm>
            <a:off x="7562901" y="463471"/>
            <a:ext cx="0" cy="497205"/>
          </a:xfrm>
          <a:custGeom>
            <a:avLst/>
            <a:gdLst/>
            <a:ahLst/>
            <a:cxnLst/>
            <a:rect l="l" t="t" r="r" b="b"/>
            <a:pathLst>
              <a:path h="497205">
                <a:moveTo>
                  <a:pt x="0" y="0"/>
                </a:moveTo>
                <a:lnTo>
                  <a:pt x="0" y="497179"/>
                </a:lnTo>
              </a:path>
            </a:pathLst>
          </a:custGeom>
          <a:ln w="59537">
            <a:solidFill>
              <a:srgbClr val="B78E5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bk object 64"/>
          <p:cNvSpPr/>
          <p:nvPr/>
        </p:nvSpPr>
        <p:spPr>
          <a:xfrm>
            <a:off x="7675524" y="459788"/>
            <a:ext cx="76835" cy="501015"/>
          </a:xfrm>
          <a:custGeom>
            <a:avLst/>
            <a:gdLst/>
            <a:ahLst/>
            <a:cxnLst/>
            <a:rect l="l" t="t" r="r" b="b"/>
            <a:pathLst>
              <a:path w="76834" h="501015">
                <a:moveTo>
                  <a:pt x="68745" y="127050"/>
                </a:moveTo>
                <a:lnTo>
                  <a:pt x="9207" y="127050"/>
                </a:lnTo>
                <a:lnTo>
                  <a:pt x="9207" y="500862"/>
                </a:lnTo>
                <a:lnTo>
                  <a:pt x="68745" y="500862"/>
                </a:lnTo>
                <a:lnTo>
                  <a:pt x="68745" y="127050"/>
                </a:lnTo>
                <a:close/>
              </a:path>
              <a:path w="76834" h="501015">
                <a:moveTo>
                  <a:pt x="38061" y="0"/>
                </a:moveTo>
                <a:lnTo>
                  <a:pt x="23054" y="3020"/>
                </a:lnTo>
                <a:lnTo>
                  <a:pt x="10977" y="11276"/>
                </a:lnTo>
                <a:lnTo>
                  <a:pt x="2927" y="23558"/>
                </a:lnTo>
                <a:lnTo>
                  <a:pt x="0" y="38658"/>
                </a:lnTo>
                <a:lnTo>
                  <a:pt x="2927" y="53673"/>
                </a:lnTo>
                <a:lnTo>
                  <a:pt x="10977" y="65754"/>
                </a:lnTo>
                <a:lnTo>
                  <a:pt x="23054" y="73806"/>
                </a:lnTo>
                <a:lnTo>
                  <a:pt x="38061" y="76733"/>
                </a:lnTo>
                <a:lnTo>
                  <a:pt x="53169" y="73806"/>
                </a:lnTo>
                <a:lnTo>
                  <a:pt x="65455" y="65754"/>
                </a:lnTo>
                <a:lnTo>
                  <a:pt x="73712" y="53673"/>
                </a:lnTo>
                <a:lnTo>
                  <a:pt x="76733" y="38658"/>
                </a:lnTo>
                <a:lnTo>
                  <a:pt x="73712" y="23558"/>
                </a:lnTo>
                <a:lnTo>
                  <a:pt x="65455" y="11276"/>
                </a:lnTo>
                <a:lnTo>
                  <a:pt x="53169" y="3020"/>
                </a:lnTo>
                <a:lnTo>
                  <a:pt x="38061" y="0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bk object 65"/>
          <p:cNvSpPr/>
          <p:nvPr/>
        </p:nvSpPr>
        <p:spPr>
          <a:xfrm>
            <a:off x="7827757" y="463468"/>
            <a:ext cx="166370" cy="497205"/>
          </a:xfrm>
          <a:custGeom>
            <a:avLst/>
            <a:gdLst/>
            <a:ahLst/>
            <a:cxnLst/>
            <a:rect l="l" t="t" r="r" b="b"/>
            <a:pathLst>
              <a:path w="166370" h="497205">
                <a:moveTo>
                  <a:pt x="166344" y="0"/>
                </a:moveTo>
                <a:lnTo>
                  <a:pt x="136880" y="0"/>
                </a:lnTo>
                <a:lnTo>
                  <a:pt x="93418" y="7532"/>
                </a:lnTo>
                <a:lnTo>
                  <a:pt x="55818" y="28441"/>
                </a:lnTo>
                <a:lnTo>
                  <a:pt x="26261" y="60191"/>
                </a:lnTo>
                <a:lnTo>
                  <a:pt x="6928" y="100247"/>
                </a:lnTo>
                <a:lnTo>
                  <a:pt x="0" y="146075"/>
                </a:lnTo>
                <a:lnTo>
                  <a:pt x="0" y="497179"/>
                </a:lnTo>
                <a:lnTo>
                  <a:pt x="59537" y="497179"/>
                </a:lnTo>
                <a:lnTo>
                  <a:pt x="59537" y="198869"/>
                </a:lnTo>
                <a:lnTo>
                  <a:pt x="60200" y="192817"/>
                </a:lnTo>
                <a:lnTo>
                  <a:pt x="62993" y="187280"/>
                </a:lnTo>
                <a:lnTo>
                  <a:pt x="69122" y="183238"/>
                </a:lnTo>
                <a:lnTo>
                  <a:pt x="79794" y="181673"/>
                </a:lnTo>
                <a:lnTo>
                  <a:pt x="152222" y="181673"/>
                </a:lnTo>
                <a:lnTo>
                  <a:pt x="152222" y="128892"/>
                </a:lnTo>
                <a:lnTo>
                  <a:pt x="60159" y="128892"/>
                </a:lnTo>
                <a:lnTo>
                  <a:pt x="60159" y="122758"/>
                </a:lnTo>
                <a:lnTo>
                  <a:pt x="94376" y="73653"/>
                </a:lnTo>
                <a:lnTo>
                  <a:pt x="136880" y="59537"/>
                </a:lnTo>
                <a:lnTo>
                  <a:pt x="166344" y="59537"/>
                </a:lnTo>
                <a:lnTo>
                  <a:pt x="166344" y="0"/>
                </a:lnTo>
                <a:close/>
              </a:path>
              <a:path w="166370" h="497205">
                <a:moveTo>
                  <a:pt x="65684" y="121526"/>
                </a:moveTo>
                <a:lnTo>
                  <a:pt x="60159" y="128892"/>
                </a:lnTo>
                <a:lnTo>
                  <a:pt x="152222" y="128892"/>
                </a:lnTo>
                <a:lnTo>
                  <a:pt x="152222" y="122135"/>
                </a:lnTo>
                <a:lnTo>
                  <a:pt x="76111" y="122135"/>
                </a:lnTo>
                <a:lnTo>
                  <a:pt x="65684" y="121526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bk object 66"/>
          <p:cNvSpPr/>
          <p:nvPr/>
        </p:nvSpPr>
        <p:spPr>
          <a:xfrm>
            <a:off x="7979366" y="586844"/>
            <a:ext cx="292735" cy="374015"/>
          </a:xfrm>
          <a:custGeom>
            <a:avLst/>
            <a:gdLst/>
            <a:ahLst/>
            <a:cxnLst/>
            <a:rect l="l" t="t" r="r" b="b"/>
            <a:pathLst>
              <a:path w="292734" h="374015">
                <a:moveTo>
                  <a:pt x="158368" y="0"/>
                </a:moveTo>
                <a:lnTo>
                  <a:pt x="113811" y="7455"/>
                </a:lnTo>
                <a:lnTo>
                  <a:pt x="75293" y="28141"/>
                </a:lnTo>
                <a:lnTo>
                  <a:pt x="43730" y="59537"/>
                </a:lnTo>
                <a:lnTo>
                  <a:pt x="20050" y="99112"/>
                </a:lnTo>
                <a:lnTo>
                  <a:pt x="5165" y="144353"/>
                </a:lnTo>
                <a:lnTo>
                  <a:pt x="0" y="192735"/>
                </a:lnTo>
                <a:lnTo>
                  <a:pt x="5342" y="238752"/>
                </a:lnTo>
                <a:lnTo>
                  <a:pt x="20643" y="281412"/>
                </a:lnTo>
                <a:lnTo>
                  <a:pt x="44810" y="318481"/>
                </a:lnTo>
                <a:lnTo>
                  <a:pt x="76753" y="347724"/>
                </a:lnTo>
                <a:lnTo>
                  <a:pt x="115380" y="366908"/>
                </a:lnTo>
                <a:lnTo>
                  <a:pt x="159600" y="373799"/>
                </a:lnTo>
                <a:lnTo>
                  <a:pt x="201714" y="367758"/>
                </a:lnTo>
                <a:lnTo>
                  <a:pt x="236928" y="351245"/>
                </a:lnTo>
                <a:lnTo>
                  <a:pt x="266621" y="326677"/>
                </a:lnTo>
                <a:lnTo>
                  <a:pt x="278166" y="313029"/>
                </a:lnTo>
                <a:lnTo>
                  <a:pt x="158368" y="313029"/>
                </a:lnTo>
                <a:lnTo>
                  <a:pt x="126860" y="305002"/>
                </a:lnTo>
                <a:lnTo>
                  <a:pt x="96446" y="283797"/>
                </a:lnTo>
                <a:lnTo>
                  <a:pt x="73515" y="253729"/>
                </a:lnTo>
                <a:lnTo>
                  <a:pt x="64452" y="219113"/>
                </a:lnTo>
                <a:lnTo>
                  <a:pt x="64452" y="208076"/>
                </a:lnTo>
                <a:lnTo>
                  <a:pt x="70586" y="201929"/>
                </a:lnTo>
                <a:lnTo>
                  <a:pt x="144246" y="201929"/>
                </a:lnTo>
                <a:lnTo>
                  <a:pt x="197840" y="194440"/>
                </a:lnTo>
                <a:lnTo>
                  <a:pt x="241539" y="173315"/>
                </a:lnTo>
                <a:lnTo>
                  <a:pt x="261589" y="151002"/>
                </a:lnTo>
                <a:lnTo>
                  <a:pt x="62610" y="151002"/>
                </a:lnTo>
                <a:lnTo>
                  <a:pt x="77245" y="113399"/>
                </a:lnTo>
                <a:lnTo>
                  <a:pt x="99594" y="84548"/>
                </a:lnTo>
                <a:lnTo>
                  <a:pt x="127699" y="66058"/>
                </a:lnTo>
                <a:lnTo>
                  <a:pt x="159600" y="59537"/>
                </a:lnTo>
                <a:lnTo>
                  <a:pt x="272661" y="59537"/>
                </a:lnTo>
                <a:lnTo>
                  <a:pt x="272483" y="58780"/>
                </a:lnTo>
                <a:lnTo>
                  <a:pt x="246757" y="27697"/>
                </a:lnTo>
                <a:lnTo>
                  <a:pt x="207683" y="7317"/>
                </a:lnTo>
                <a:lnTo>
                  <a:pt x="158368" y="0"/>
                </a:lnTo>
                <a:close/>
              </a:path>
              <a:path w="292734" h="374015">
                <a:moveTo>
                  <a:pt x="244919" y="260870"/>
                </a:moveTo>
                <a:lnTo>
                  <a:pt x="222762" y="286626"/>
                </a:lnTo>
                <a:lnTo>
                  <a:pt x="202101" y="302599"/>
                </a:lnTo>
                <a:lnTo>
                  <a:pt x="181211" y="310748"/>
                </a:lnTo>
                <a:lnTo>
                  <a:pt x="158368" y="313029"/>
                </a:lnTo>
                <a:lnTo>
                  <a:pt x="278166" y="313029"/>
                </a:lnTo>
                <a:lnTo>
                  <a:pt x="292176" y="296468"/>
                </a:lnTo>
                <a:lnTo>
                  <a:pt x="244919" y="260870"/>
                </a:lnTo>
                <a:close/>
              </a:path>
              <a:path w="292734" h="374015">
                <a:moveTo>
                  <a:pt x="272661" y="59537"/>
                </a:moveTo>
                <a:lnTo>
                  <a:pt x="159600" y="59537"/>
                </a:lnTo>
                <a:lnTo>
                  <a:pt x="189929" y="63508"/>
                </a:lnTo>
                <a:lnTo>
                  <a:pt x="209389" y="73348"/>
                </a:lnTo>
                <a:lnTo>
                  <a:pt x="219760" y="85951"/>
                </a:lnTo>
                <a:lnTo>
                  <a:pt x="222821" y="98209"/>
                </a:lnTo>
                <a:lnTo>
                  <a:pt x="217633" y="114694"/>
                </a:lnTo>
                <a:lnTo>
                  <a:pt x="202488" y="128822"/>
                </a:lnTo>
                <a:lnTo>
                  <a:pt x="178019" y="138692"/>
                </a:lnTo>
                <a:lnTo>
                  <a:pt x="144856" y="142405"/>
                </a:lnTo>
                <a:lnTo>
                  <a:pt x="87782" y="142405"/>
                </a:lnTo>
                <a:lnTo>
                  <a:pt x="78838" y="143228"/>
                </a:lnTo>
                <a:lnTo>
                  <a:pt x="71510" y="145318"/>
                </a:lnTo>
                <a:lnTo>
                  <a:pt x="66026" y="148100"/>
                </a:lnTo>
                <a:lnTo>
                  <a:pt x="62610" y="151002"/>
                </a:lnTo>
                <a:lnTo>
                  <a:pt x="261589" y="151002"/>
                </a:lnTo>
                <a:lnTo>
                  <a:pt x="270967" y="140566"/>
                </a:lnTo>
                <a:lnTo>
                  <a:pt x="281749" y="98209"/>
                </a:lnTo>
                <a:lnTo>
                  <a:pt x="272661" y="59537"/>
                </a:lnTo>
                <a:close/>
              </a:path>
            </a:pathLst>
          </a:custGeom>
          <a:solidFill>
            <a:srgbClr val="B78E5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Rettangolo 67"/>
          <p:cNvSpPr/>
          <p:nvPr userDrawn="1"/>
        </p:nvSpPr>
        <p:spPr>
          <a:xfrm>
            <a:off x="479696" y="1294854"/>
            <a:ext cx="15311277" cy="990600"/>
          </a:xfrm>
          <a:prstGeom prst="rect">
            <a:avLst/>
          </a:prstGeom>
          <a:solidFill>
            <a:srgbClr val="00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677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gif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2848854" y="8813800"/>
            <a:ext cx="27787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it-IT" sz="2000" dirty="0" smtClean="0">
                <a:solidFill>
                  <a:srgbClr val="33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Teramo</a:t>
            </a:r>
            <a:r>
              <a:rPr lang="it-IT" sz="2000" dirty="0" smtClean="0">
                <a:solidFill>
                  <a:srgbClr val="33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18 luglio </a:t>
            </a:r>
            <a:r>
              <a:rPr lang="it-IT" sz="2000" dirty="0">
                <a:solidFill>
                  <a:srgbClr val="33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3147138" y="3042335"/>
            <a:ext cx="9982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33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 SPRECO ALIMENTARE,</a:t>
            </a:r>
          </a:p>
          <a:p>
            <a:pPr algn="ctr"/>
            <a:r>
              <a:rPr lang="it-IT" sz="8000" b="1" dirty="0" smtClean="0">
                <a:solidFill>
                  <a:srgbClr val="33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PIU’ SOLIDARIETA’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994738" y="6637516"/>
            <a:ext cx="10287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dirty="0" smtClean="0">
                <a:solidFill>
                  <a:srgbClr val="33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Claudio Gradara</a:t>
            </a:r>
          </a:p>
          <a:p>
            <a:pPr algn="ctr"/>
            <a:r>
              <a:rPr lang="it-IT" sz="2800" dirty="0" err="1" smtClean="0">
                <a:solidFill>
                  <a:srgbClr val="3360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FederDistribuzione</a:t>
            </a:r>
            <a:endParaRPr lang="it-IT" sz="2800" dirty="0">
              <a:solidFill>
                <a:srgbClr val="3360B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479696" y="4851400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progetto 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LIFE-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Food.Waste.StandUp</a:t>
            </a:r>
            <a:r>
              <a:rPr lang="it-IT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503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sellaDiTesto 13"/>
          <p:cNvSpPr txBox="1"/>
          <p:nvPr/>
        </p:nvSpPr>
        <p:spPr>
          <a:xfrm>
            <a:off x="13403373" y="8902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509AF09-D01C-41FA-BA3A-9F9D8CB7A503}" type="slidenum">
              <a:rPr lang="it-IT"/>
              <a:pPr/>
              <a:t>10</a:t>
            </a:fld>
            <a:endParaRPr lang="it-IT" dirty="0"/>
          </a:p>
        </p:txBody>
      </p:sp>
      <p:grpSp>
        <p:nvGrpSpPr>
          <p:cNvPr id="29" name="Gruppo 28"/>
          <p:cNvGrpSpPr/>
          <p:nvPr/>
        </p:nvGrpSpPr>
        <p:grpSpPr>
          <a:xfrm>
            <a:off x="1092200" y="3509604"/>
            <a:ext cx="6732000" cy="2448000"/>
            <a:chOff x="1117600" y="3509604"/>
            <a:chExt cx="6732000" cy="2448000"/>
          </a:xfrm>
        </p:grpSpPr>
        <p:sp>
          <p:nvSpPr>
            <p:cNvPr id="17" name="Rettangolo arrotondato 16"/>
            <p:cNvSpPr/>
            <p:nvPr/>
          </p:nvSpPr>
          <p:spPr>
            <a:xfrm>
              <a:off x="1117600" y="3509604"/>
              <a:ext cx="6732000" cy="2448000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 anchorCtr="0"/>
            <a:lstStyle/>
            <a:p>
              <a:pPr algn="ctr" eaLnBrk="0" hangingPunct="0"/>
              <a:r>
                <a:rPr lang="it-IT" sz="2800" b="1" i="1" dirty="0">
                  <a:solidFill>
                    <a:srgbClr val="00B0F0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Uno  “</a:t>
              </a:r>
              <a:r>
                <a:rPr lang="it-IT" sz="2800" b="1" i="1" dirty="0" err="1">
                  <a:solidFill>
                    <a:srgbClr val="00B0F0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storytelling</a:t>
              </a:r>
              <a:r>
                <a:rPr lang="it-IT" sz="2800" b="1" i="1" dirty="0">
                  <a:solidFill>
                    <a:srgbClr val="00B0F0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video”</a:t>
              </a:r>
            </a:p>
          </p:txBody>
        </p:sp>
        <p:sp>
          <p:nvSpPr>
            <p:cNvPr id="20" name="CasellaDiTesto 19"/>
            <p:cNvSpPr txBox="1"/>
            <p:nvPr/>
          </p:nvSpPr>
          <p:spPr>
            <a:xfrm>
              <a:off x="1471118" y="4405614"/>
              <a:ext cx="280696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tabLst>
                  <a:tab pos="5200650" algn="l"/>
                </a:tabLst>
              </a:pPr>
              <a:r>
                <a:rPr lang="it-IT" sz="24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Più episodi</a:t>
              </a:r>
            </a:p>
            <a:p>
              <a:pPr algn="ctr" eaLnBrk="0" hangingPunct="0">
                <a:tabLst>
                  <a:tab pos="5200650" algn="l"/>
                </a:tabLst>
              </a:pPr>
              <a:r>
                <a:rPr lang="it-IT" sz="24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 </a:t>
              </a: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raccontare </a:t>
              </a:r>
            </a:p>
            <a:p>
              <a:pPr algn="ctr" eaLnBrk="0" hangingPunct="0">
                <a:tabLst>
                  <a:tab pos="5200650" algn="l"/>
                </a:tabLst>
              </a:pP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l’avventura di LIFE</a:t>
              </a:r>
            </a:p>
          </p:txBody>
        </p:sp>
        <p:pic>
          <p:nvPicPr>
            <p:cNvPr id="23" name="Immagine 2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75200" y="4297038"/>
              <a:ext cx="2520854" cy="141748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</p:grpSp>
      <p:grpSp>
        <p:nvGrpSpPr>
          <p:cNvPr id="30" name="Gruppo 29"/>
          <p:cNvGrpSpPr/>
          <p:nvPr/>
        </p:nvGrpSpPr>
        <p:grpSpPr>
          <a:xfrm>
            <a:off x="8457199" y="3509604"/>
            <a:ext cx="6732000" cy="2448000"/>
            <a:chOff x="8482599" y="3509604"/>
            <a:chExt cx="6732000" cy="2448000"/>
          </a:xfrm>
        </p:grpSpPr>
        <p:sp>
          <p:nvSpPr>
            <p:cNvPr id="18" name="Rettangolo arrotondato 17"/>
            <p:cNvSpPr/>
            <p:nvPr/>
          </p:nvSpPr>
          <p:spPr>
            <a:xfrm>
              <a:off x="8482599" y="3509604"/>
              <a:ext cx="6732000" cy="2448000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 anchorCtr="0"/>
            <a:lstStyle/>
            <a:p>
              <a:pPr algn="ctr" eaLnBrk="0" hangingPunct="0"/>
              <a:r>
                <a:rPr lang="it-IT" sz="2800" b="1" i="1" dirty="0" smtClean="0">
                  <a:solidFill>
                    <a:srgbClr val="00B0F0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Un radio-clip</a:t>
              </a:r>
              <a:endParaRPr lang="it-IT" sz="2800" b="1" i="1" dirty="0">
                <a:solidFill>
                  <a:srgbClr val="00B0F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asellaDiTesto 20"/>
            <p:cNvSpPr txBox="1"/>
            <p:nvPr/>
          </p:nvSpPr>
          <p:spPr>
            <a:xfrm>
              <a:off x="8863159" y="4405614"/>
              <a:ext cx="372698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tabLst>
                  <a:tab pos="5200650" algn="l"/>
                </a:tabLst>
              </a:pP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Trasmesso </a:t>
              </a:r>
            </a:p>
            <a:p>
              <a:pPr algn="ctr" eaLnBrk="0" hangingPunct="0">
                <a:tabLst>
                  <a:tab pos="5200650" algn="l"/>
                </a:tabLst>
              </a:pP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nei punti vendita </a:t>
              </a:r>
            </a:p>
            <a:p>
              <a:pPr algn="ctr" eaLnBrk="0" hangingPunct="0">
                <a:tabLst>
                  <a:tab pos="5200650" algn="l"/>
                </a:tabLst>
              </a:pP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 narrare il progetto</a:t>
              </a:r>
            </a:p>
          </p:txBody>
        </p:sp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03373" y="3826687"/>
              <a:ext cx="1277827" cy="1923130"/>
            </a:xfrm>
            <a:prstGeom prst="rect">
              <a:avLst/>
            </a:prstGeom>
          </p:spPr>
        </p:pic>
      </p:grpSp>
      <p:grpSp>
        <p:nvGrpSpPr>
          <p:cNvPr id="4" name="Gruppo 3"/>
          <p:cNvGrpSpPr/>
          <p:nvPr/>
        </p:nvGrpSpPr>
        <p:grpSpPr>
          <a:xfrm>
            <a:off x="4769334" y="6387386"/>
            <a:ext cx="6732000" cy="2484000"/>
            <a:chOff x="4851400" y="6387386"/>
            <a:chExt cx="6732000" cy="2484000"/>
          </a:xfrm>
        </p:grpSpPr>
        <p:sp>
          <p:nvSpPr>
            <p:cNvPr id="24" name="Rettangolo arrotondato 23"/>
            <p:cNvSpPr/>
            <p:nvPr/>
          </p:nvSpPr>
          <p:spPr>
            <a:xfrm>
              <a:off x="4851400" y="6387386"/>
              <a:ext cx="6732000" cy="2484000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 anchorCtr="0"/>
            <a:lstStyle/>
            <a:p>
              <a:pPr algn="ctr" eaLnBrk="0" hangingPunct="0"/>
              <a:endParaRPr lang="it-IT" sz="2800" b="1" i="1" dirty="0">
                <a:solidFill>
                  <a:srgbClr val="FF99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5032832" y="6491918"/>
              <a:ext cx="4402779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tabLst>
                  <a:tab pos="5200650" algn="l"/>
                </a:tabLst>
              </a:pPr>
              <a:r>
                <a:rPr lang="it-IT" sz="2800" b="1" i="1" dirty="0" smtClean="0">
                  <a:solidFill>
                    <a:srgbClr val="00B0F0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Un sito dedicato </a:t>
              </a:r>
            </a:p>
            <a:p>
              <a:pPr algn="ctr" eaLnBrk="0" hangingPunct="0">
                <a:tabLst>
                  <a:tab pos="5200650" algn="l"/>
                </a:tabLst>
              </a:pP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ai temi della </a:t>
              </a:r>
              <a:r>
                <a:rPr lang="it-IT" sz="2800" b="1" i="1" dirty="0">
                  <a:solidFill>
                    <a:srgbClr val="00B0F0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Responsabilità Sociale d’Impresa </a:t>
              </a:r>
            </a:p>
            <a:p>
              <a:pPr algn="ctr" eaLnBrk="0" hangingPunct="0">
                <a:tabLst>
                  <a:tab pos="5200650" algn="l"/>
                </a:tabLst>
              </a:pPr>
              <a:r>
                <a:rPr lang="it-IT" sz="2400" dirty="0">
                  <a:solidFill>
                    <a:srgbClr val="B78E5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 della </a:t>
              </a:r>
              <a:r>
                <a:rPr lang="it-IT" sz="2800" b="1" i="1" dirty="0">
                  <a:solidFill>
                    <a:srgbClr val="00B0F0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sostenibilità </a:t>
              </a:r>
            </a:p>
          </p:txBody>
        </p:sp>
        <p:pic>
          <p:nvPicPr>
            <p:cNvPr id="27" name="Immagine 2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77400" y="7067838"/>
              <a:ext cx="1620000" cy="1147582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9" name="Rettangolo 18"/>
          <p:cNvSpPr/>
          <p:nvPr/>
        </p:nvSpPr>
        <p:spPr>
          <a:xfrm>
            <a:off x="479696" y="1285329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progetto LIFE e </a:t>
            </a:r>
            <a:r>
              <a:rPr lang="it-IT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FederDistribuzione</a:t>
            </a:r>
            <a:endParaRPr lang="it-IT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479695" y="2311400"/>
            <a:ext cx="15311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Sensibilizzare le imprese della distribuzione, </a:t>
            </a:r>
          </a:p>
          <a:p>
            <a:pPr algn="ctr"/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loro dipendenti e le istituzioni locali </a:t>
            </a:r>
          </a:p>
        </p:txBody>
      </p:sp>
    </p:spTree>
    <p:extLst>
      <p:ext uri="{BB962C8B-B14F-4D97-AF65-F5344CB8AC3E}">
        <p14:creationId xmlns:p14="http://schemas.microsoft.com/office/powerpoint/2010/main" val="168464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Risultati immagini per percorso a tapp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30"/>
          <a:stretch/>
        </p:blipFill>
        <p:spPr bwMode="auto">
          <a:xfrm>
            <a:off x="9644173" y="2878137"/>
            <a:ext cx="60198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3403373" y="8902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9123778-E400-4B4B-A2DF-5050E3FBABD0}" type="slidenum">
              <a:rPr lang="it-IT" smtClean="0">
                <a:solidFill>
                  <a:schemeClr val="accent1">
                    <a:lumMod val="75000"/>
                  </a:schemeClr>
                </a:solidFill>
              </a:rPr>
              <a:t>11</a:t>
            </a:fld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479696" y="1285329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4400" b="1" i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Roadshow</a:t>
            </a:r>
            <a:r>
              <a:rPr lang="it-IT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nelle regioni</a:t>
            </a:r>
            <a:endParaRPr lang="it-IT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arrotondato 1"/>
          <p:cNvSpPr/>
          <p:nvPr/>
        </p:nvSpPr>
        <p:spPr>
          <a:xfrm>
            <a:off x="1051663" y="3848021"/>
            <a:ext cx="8153400" cy="1660743"/>
          </a:xfrm>
          <a:prstGeom prst="roundRect">
            <a:avLst>
              <a:gd name="adj" fmla="val 9615"/>
            </a:avLst>
          </a:prstGeom>
          <a:noFill/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Comunicare, informare, sensibilizzare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sulla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lotta allo spreco e sulle donazioni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coinvolgendo Regione, Comuni, aziende della produzione e della distribuzione, </a:t>
            </a:r>
            <a:r>
              <a:rPr lang="it-IT" sz="240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onlus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università, enti di ricerca ecc. </a:t>
            </a:r>
          </a:p>
        </p:txBody>
      </p:sp>
      <p:sp>
        <p:nvSpPr>
          <p:cNvPr id="9" name="Rettangolo arrotondato 8"/>
          <p:cNvSpPr/>
          <p:nvPr/>
        </p:nvSpPr>
        <p:spPr>
          <a:xfrm>
            <a:off x="2641600" y="6779583"/>
            <a:ext cx="7488127" cy="1691104"/>
          </a:xfrm>
          <a:prstGeom prst="roundRect">
            <a:avLst>
              <a:gd name="adj" fmla="val 12561"/>
            </a:avLst>
          </a:prstGeom>
          <a:noFill/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Stimolare all’attivazione di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progetti concreti sul territorio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dando attuazione alla legge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166/2017, anche attraverso la sottoscrizione di un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Protocollo d’intesa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1841499" y="5704565"/>
            <a:ext cx="8153400" cy="879217"/>
          </a:xfrm>
          <a:prstGeom prst="roundRect">
            <a:avLst>
              <a:gd name="adj" fmla="val 9615"/>
            </a:avLst>
          </a:prstGeom>
          <a:noFill/>
          <a:ln w="38100">
            <a:noFill/>
          </a:ln>
          <a:effectLst/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marL="342900" indent="-342900">
              <a:spcBef>
                <a:spcPts val="1500"/>
              </a:spcBef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Condividere </a:t>
            </a:r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</a:t>
            </a:r>
            <a:r>
              <a:rPr lang="it-IT" sz="2400" b="1" i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raccogliere idee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scoprire modi innovativi per ridurre lo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spreco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20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sellaDiTesto 6"/>
          <p:cNvSpPr txBox="1"/>
          <p:nvPr/>
        </p:nvSpPr>
        <p:spPr>
          <a:xfrm>
            <a:off x="645179" y="2413000"/>
            <a:ext cx="151457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Sottoscrittori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Regione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Abruzzo</a:t>
            </a:r>
            <a:endParaRPr lang="it-IT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Wingdings" panose="05000000000000000000" pitchFamily="2" charset="2"/>
              <a:buChar char="Ø"/>
            </a:pP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(Federalimentare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Federdistribuzione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Unione </a:t>
            </a:r>
          </a:p>
          <a:p>
            <a:pPr lvl="1"/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Nazionale Consumatori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Fondazione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Banco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Alimentare </a:t>
            </a:r>
            <a:r>
              <a:rPr lang="it-IT" sz="2400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Onlus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b="1" u="sng" dirty="0" smtClean="0">
              <a:solidFill>
                <a:srgbClr val="FF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2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it-IT" sz="2400" b="1" u="sng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2400" b="1" u="sng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57200"/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anni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(eventualmente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rinnovabile)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400" dirty="0">
              <a:solidFill>
                <a:srgbClr val="B78E5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3200" b="1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Finalità e attività</a:t>
            </a:r>
          </a:p>
          <a:p>
            <a:pPr marL="457200"/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Realizzare attività finalizzate a massimizzare l’avvio a donazione delle eccedenze alimentari e la riduzione dei rifiuti</a:t>
            </a:r>
          </a:p>
          <a:p>
            <a:pPr marL="1447800" lvl="1" indent="-6350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Promuovere forme di sostegno a persone indigenti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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donazioni</a:t>
            </a:r>
          </a:p>
          <a:p>
            <a:pPr marL="1447800" lvl="1" indent="-6350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Promuovere la conseguente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riduzione dei rifiuti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i loro costi di smaltimento</a:t>
            </a:r>
          </a:p>
          <a:p>
            <a:pPr marL="1447800" lvl="1" indent="-6350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Proporre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forme premiali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(tra cui la riduzione della tassa rifiuti) per i soggetti che donano</a:t>
            </a:r>
          </a:p>
          <a:p>
            <a:pPr marL="1447800" lvl="1" indent="-6350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Comunicare i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risultati di </a:t>
            </a:r>
            <a:r>
              <a:rPr lang="it-IT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best </a:t>
            </a:r>
            <a:r>
              <a:rPr lang="it-IT" sz="2400" b="1" i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practices</a:t>
            </a:r>
            <a:r>
              <a:rPr lang="it-IT" sz="2400" b="1" i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che ne derivano</a:t>
            </a:r>
          </a:p>
          <a:p>
            <a:pPr marL="1447800" lvl="1" indent="-635000">
              <a:buFont typeface="Wingdings" panose="05000000000000000000" pitchFamily="2" charset="2"/>
              <a:buChar char="Ø"/>
            </a:pP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Diffondere la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cultura della lotta allo spreco </a:t>
            </a:r>
            <a:endParaRPr lang="it-IT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13403373" y="8902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A6544A6-4FAC-4BF3-B10C-899ED30716D7}" type="slidenum">
              <a:rPr lang="it-IT"/>
              <a:pPr/>
              <a:t>12</a:t>
            </a:fld>
            <a:endParaRPr lang="it-IT" dirty="0"/>
          </a:p>
        </p:txBody>
      </p:sp>
      <p:sp>
        <p:nvSpPr>
          <p:cNvPr id="10" name="Rettangolo 9"/>
          <p:cNvSpPr/>
          <p:nvPr/>
        </p:nvSpPr>
        <p:spPr>
          <a:xfrm>
            <a:off x="479696" y="1285329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protocollo d’intesa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r="26857"/>
          <a:stretch/>
        </p:blipFill>
        <p:spPr>
          <a:xfrm>
            <a:off x="10509250" y="2717800"/>
            <a:ext cx="4876800" cy="3095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101600" dir="2700000" algn="tl" rotWithShape="0">
              <a:prstClr val="black">
                <a:alpha val="3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81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partenari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235" y="3208492"/>
            <a:ext cx="4353365" cy="4572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14"/>
          <p:cNvSpPr txBox="1"/>
          <p:nvPr/>
        </p:nvSpPr>
        <p:spPr>
          <a:xfrm>
            <a:off x="1074291" y="2794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FederDistribuzione</a:t>
            </a:r>
            <a:endParaRPr lang="it-IT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0111777" y="27940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Federalimentare</a:t>
            </a:r>
            <a:endParaRPr lang="it-IT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9967912" y="3501886"/>
            <a:ext cx="54693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Aumentare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la consapevolezza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sullo spreco alimentare e sull’aumento </a:t>
            </a:r>
            <a:endParaRPr lang="it-IT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delle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donazioni presso le imprese dell’industria alimentare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074291" y="5517373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Fondazione Banco Alimentare </a:t>
            </a:r>
            <a:r>
              <a:rPr lang="it-IT" sz="40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Onlus</a:t>
            </a:r>
            <a:endParaRPr lang="it-IT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57505" y="6731073"/>
            <a:ext cx="62151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Il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valore aggiunto,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 un ruolo </a:t>
            </a:r>
            <a:endParaRPr lang="it-IT" sz="240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trasversale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 supporto per tutti i partner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nell’incoraggiare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una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gestione alimentare responsabile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 il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recupero delle eccedenze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 fini di solidarietà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sociale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0111777" y="5517373"/>
            <a:ext cx="518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Unione Nazionale Consumatori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9792825" y="6731073"/>
            <a:ext cx="5819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Educare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e informare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consumatori </a:t>
            </a:r>
            <a:endParaRPr lang="it-IT" sz="24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per </a:t>
            </a:r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un comportamento responsabile che porti alla riduzione dello </a:t>
            </a:r>
            <a:r>
              <a: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spreco</a:t>
            </a:r>
            <a:endParaRPr lang="it-IT" sz="24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3403373" y="8902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AC62C62-1887-4A07-A0C6-CD1F6B61FCB2}" type="slidenum">
              <a:rPr lang="it-IT"/>
              <a:pPr/>
              <a:t>13</a:t>
            </a:fld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79696" y="1285329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partenariato d’eccellenza</a:t>
            </a:r>
          </a:p>
        </p:txBody>
      </p:sp>
    </p:spTree>
    <p:extLst>
      <p:ext uri="{BB962C8B-B14F-4D97-AF65-F5344CB8AC3E}">
        <p14:creationId xmlns:p14="http://schemas.microsoft.com/office/powerpoint/2010/main" val="10020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6" grpId="0"/>
      <p:bldP spid="17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1857832" y="3556000"/>
            <a:ext cx="1249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9600" b="1" dirty="0" smtClean="0">
                <a:solidFill>
                  <a:srgbClr val="666699"/>
                </a:solidFill>
                <a:latin typeface="Super Sweet" panose="03000600000000000000" pitchFamily="66" charset="0"/>
              </a:rPr>
              <a:t>Grazie </a:t>
            </a:r>
          </a:p>
          <a:p>
            <a:pPr algn="ctr"/>
            <a:r>
              <a:rPr lang="it-IT" sz="9600" b="1" dirty="0" smtClean="0">
                <a:solidFill>
                  <a:srgbClr val="666699"/>
                </a:solidFill>
                <a:latin typeface="Super Sweet" panose="03000600000000000000" pitchFamily="66" charset="0"/>
              </a:rPr>
              <a:t>per l’attenzione!</a:t>
            </a:r>
            <a:endParaRPr lang="it-IT" sz="9600" b="1" dirty="0">
              <a:solidFill>
                <a:srgbClr val="666699"/>
              </a:solidFill>
              <a:latin typeface="Super Sweet" panose="03000600000000000000" pitchFamily="66" charset="0"/>
            </a:endParaRPr>
          </a:p>
        </p:txBody>
      </p:sp>
      <p:grpSp>
        <p:nvGrpSpPr>
          <p:cNvPr id="5" name="Gruppo 4"/>
          <p:cNvGrpSpPr/>
          <p:nvPr/>
        </p:nvGrpSpPr>
        <p:grpSpPr>
          <a:xfrm>
            <a:off x="1095832" y="8585200"/>
            <a:ext cx="14020800" cy="923330"/>
            <a:chOff x="1193800" y="7198849"/>
            <a:chExt cx="14020800" cy="923330"/>
          </a:xfrm>
        </p:grpSpPr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6200" y="7484088"/>
              <a:ext cx="352851" cy="352851"/>
            </a:xfrm>
            <a:prstGeom prst="rect">
              <a:avLst/>
            </a:prstGeom>
          </p:spPr>
        </p:pic>
        <p:sp>
          <p:nvSpPr>
            <p:cNvPr id="8" name="CasellaDiTesto 7"/>
            <p:cNvSpPr txBox="1"/>
            <p:nvPr/>
          </p:nvSpPr>
          <p:spPr>
            <a:xfrm>
              <a:off x="1193800" y="7198849"/>
              <a:ext cx="140208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  <a:t/>
              </a:r>
              <a:br>
                <a:rPr lang="it-IT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it-IT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www.federdistribuzione.it </a:t>
              </a:r>
              <a:r>
                <a:rPr lang="it-IT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    </a:t>
              </a:r>
              <a:r>
                <a:rPr lang="it-IT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@</a:t>
              </a:r>
              <a:r>
                <a:rPr lang="it-IT" b="1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Federdis</a:t>
              </a:r>
              <a:endPara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it-IT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118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magine correlat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7"/>
          <a:stretch/>
        </p:blipFill>
        <p:spPr bwMode="auto">
          <a:xfrm>
            <a:off x="5963186" y="4265047"/>
            <a:ext cx="4344296" cy="333227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3403373" y="8902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2675DB0-5446-46C7-A315-BC1F02AFBF16}" type="slidenum">
              <a:rPr lang="it-IT" smtClean="0">
                <a:solidFill>
                  <a:schemeClr val="accent1">
                    <a:lumMod val="75000"/>
                  </a:schemeClr>
                </a:solidFill>
              </a:rPr>
              <a:t>2</a:t>
            </a:fld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79696" y="1285329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Lotta alle eccedenze</a:t>
            </a:r>
          </a:p>
        </p:txBody>
      </p:sp>
      <p:grpSp>
        <p:nvGrpSpPr>
          <p:cNvPr id="4" name="Gruppo 3"/>
          <p:cNvGrpSpPr/>
          <p:nvPr/>
        </p:nvGrpSpPr>
        <p:grpSpPr>
          <a:xfrm>
            <a:off x="10388600" y="2794220"/>
            <a:ext cx="5334000" cy="6216197"/>
            <a:chOff x="10388600" y="2794220"/>
            <a:chExt cx="5334000" cy="6216197"/>
          </a:xfrm>
        </p:grpSpPr>
        <p:sp>
          <p:nvSpPr>
            <p:cNvPr id="12" name="CasellaDiTesto 11"/>
            <p:cNvSpPr txBox="1"/>
            <p:nvPr/>
          </p:nvSpPr>
          <p:spPr>
            <a:xfrm>
              <a:off x="10388600" y="3956783"/>
              <a:ext cx="5334000" cy="40959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5,6 mio </a:t>
              </a:r>
              <a:r>
                <a:rPr lang="it-IT" sz="32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tons</a:t>
              </a:r>
              <a:r>
                <a:rPr lang="it-IT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 eccedenze alimentari </a:t>
              </a:r>
              <a:r>
                <a:rPr lang="it-IT" sz="24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annue</a:t>
              </a:r>
            </a:p>
            <a:p>
              <a:pPr algn="ctr"/>
              <a:endParaRPr lang="it-IT" sz="2800" b="1" dirty="0" smtClean="0">
                <a:solidFill>
                  <a:srgbClr val="B78E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it-IT" sz="2800" b="1" dirty="0">
                <a:solidFill>
                  <a:srgbClr val="B78E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it-IT" sz="2400" b="1" dirty="0" smtClean="0">
                <a:solidFill>
                  <a:srgbClr val="B78E58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>
                <a:spcBef>
                  <a:spcPts val="500"/>
                </a:spcBef>
              </a:pPr>
              <a:r>
                <a:rPr lang="it-IT" sz="24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 </a:t>
              </a: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spreco equivale a </a:t>
              </a:r>
              <a:endParaRPr lang="it-IT" sz="24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12,6 </a:t>
              </a:r>
              <a:r>
                <a:rPr lang="it-IT" sz="3200" b="1" dirty="0" err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mld</a:t>
              </a:r>
              <a:r>
                <a:rPr lang="it-IT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€</a:t>
              </a:r>
              <a:r>
                <a:rPr lang="it-IT" sz="3200" b="1" dirty="0">
                  <a:solidFill>
                    <a:srgbClr val="3360B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</a:p>
            <a:p>
              <a:pPr algn="ctr"/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pari al</a:t>
              </a:r>
              <a:r>
                <a:rPr lang="it-IT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15,4%</a:t>
              </a:r>
            </a:p>
            <a:p>
              <a:pPr algn="ctr"/>
              <a:r>
                <a:rPr lang="it-IT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dei consumi alimentari </a:t>
              </a:r>
            </a:p>
          </p:txBody>
        </p:sp>
        <p:sp>
          <p:nvSpPr>
            <p:cNvPr id="13" name="Freccia in giù 12"/>
            <p:cNvSpPr/>
            <p:nvPr/>
          </p:nvSpPr>
          <p:spPr>
            <a:xfrm>
              <a:off x="11455400" y="5239561"/>
              <a:ext cx="3200400" cy="595403"/>
            </a:xfrm>
            <a:prstGeom prst="downArrow">
              <a:avLst/>
            </a:prstGeom>
            <a:solidFill>
              <a:srgbClr val="3360B3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CasellaDiTesto 14"/>
            <p:cNvSpPr txBox="1"/>
            <p:nvPr/>
          </p:nvSpPr>
          <p:spPr>
            <a:xfrm>
              <a:off x="11569700" y="8629417"/>
              <a:ext cx="2971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i="1" dirty="0" smtClean="0">
                  <a:solidFill>
                    <a:schemeClr val="accent1">
                      <a:lumMod val="75000"/>
                    </a:schemeClr>
                  </a:solidFill>
                </a:rPr>
                <a:t>(Dati Politecnico </a:t>
              </a:r>
              <a:r>
                <a:rPr lang="it-IT" i="1" dirty="0">
                  <a:solidFill>
                    <a:schemeClr val="accent1">
                      <a:lumMod val="75000"/>
                    </a:schemeClr>
                  </a:solidFill>
                </a:rPr>
                <a:t>di </a:t>
              </a:r>
              <a:r>
                <a:rPr lang="it-IT" i="1" dirty="0" smtClean="0">
                  <a:solidFill>
                    <a:schemeClr val="accent1">
                      <a:lumMod val="75000"/>
                    </a:schemeClr>
                  </a:solidFill>
                </a:rPr>
                <a:t>Milano)</a:t>
              </a:r>
              <a:endParaRPr lang="it-IT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9" name="Rettangolo arrotondato 18"/>
            <p:cNvSpPr/>
            <p:nvPr/>
          </p:nvSpPr>
          <p:spPr>
            <a:xfrm>
              <a:off x="10732028" y="2794220"/>
              <a:ext cx="4680000" cy="694800"/>
            </a:xfrm>
            <a:prstGeom prst="roundRect">
              <a:avLst>
                <a:gd name="adj" fmla="val 9615"/>
              </a:avLst>
            </a:prstGeom>
            <a:solidFill>
              <a:srgbClr val="3360B3"/>
            </a:solidFill>
            <a:ln w="38100">
              <a:noFill/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defRPr/>
              </a:pPr>
              <a:r>
                <a:rPr lang="it-IT" sz="3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IN ITALIA</a:t>
              </a:r>
              <a:endParaRPr lang="it-IT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584200" y="2794000"/>
            <a:ext cx="5334000" cy="6216417"/>
            <a:chOff x="584200" y="2794000"/>
            <a:chExt cx="5334000" cy="6216417"/>
          </a:xfrm>
        </p:grpSpPr>
        <p:grpSp>
          <p:nvGrpSpPr>
            <p:cNvPr id="2" name="Gruppo 1"/>
            <p:cNvGrpSpPr/>
            <p:nvPr/>
          </p:nvGrpSpPr>
          <p:grpSpPr>
            <a:xfrm>
              <a:off x="584200" y="3956783"/>
              <a:ext cx="5334000" cy="4585871"/>
              <a:chOff x="584200" y="3956783"/>
              <a:chExt cx="5334000" cy="4585871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584200" y="3956783"/>
                <a:ext cx="5334000" cy="458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32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1,3 </a:t>
                </a:r>
                <a:r>
                  <a:rPr lang="it-IT" sz="3200" b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mld</a:t>
                </a:r>
                <a:r>
                  <a:rPr lang="it-IT" sz="32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t-IT" sz="3200" b="1" dirty="0" err="1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tons</a:t>
                </a:r>
                <a:r>
                  <a:rPr lang="it-IT" sz="32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/anno </a:t>
                </a:r>
              </a:p>
              <a:p>
                <a:pPr algn="ctr"/>
                <a:r>
                  <a:rPr lang="it-IT" sz="2400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 cibo sprecato</a:t>
                </a:r>
              </a:p>
              <a:p>
                <a:pPr algn="ctr"/>
                <a:endParaRPr lang="it-IT" sz="2800" b="1" dirty="0" smtClean="0">
                  <a:solidFill>
                    <a:srgbClr val="B78E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it-IT" sz="2800" b="1" dirty="0" smtClean="0">
                  <a:solidFill>
                    <a:srgbClr val="B78E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it-IT" sz="2800" b="1" dirty="0">
                  <a:solidFill>
                    <a:srgbClr val="B78E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it-IT" sz="32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1/3 </a:t>
                </a:r>
              </a:p>
              <a:p>
                <a:pPr algn="ctr"/>
                <a:r>
                  <a:rPr lang="it-IT" sz="32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della produzione </a:t>
                </a:r>
              </a:p>
              <a:p>
                <a:pPr algn="ctr"/>
                <a:r>
                  <a:rPr lang="it-IT" sz="3200" b="1" dirty="0">
                    <a:solidFill>
                      <a:srgbClr val="00B0F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mondiale di cibo </a:t>
                </a:r>
              </a:p>
              <a:p>
                <a:pPr algn="ctr"/>
                <a:r>
                  <a:rPr lang="it-IT" sz="2400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 spazzatura</a:t>
                </a:r>
              </a:p>
              <a:p>
                <a:pPr algn="ctr"/>
                <a:endParaRPr lang="it-IT" sz="3200" dirty="0">
                  <a:solidFill>
                    <a:srgbClr val="B78E58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" name="Freccia in giù 6"/>
              <p:cNvSpPr/>
              <p:nvPr/>
            </p:nvSpPr>
            <p:spPr>
              <a:xfrm>
                <a:off x="1651000" y="5239561"/>
                <a:ext cx="3200400" cy="595403"/>
              </a:xfrm>
              <a:prstGeom prst="downArrow">
                <a:avLst/>
              </a:prstGeom>
              <a:solidFill>
                <a:srgbClr val="3360B3"/>
              </a:solid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0" name="CasellaDiTesto 9"/>
            <p:cNvSpPr txBox="1"/>
            <p:nvPr/>
          </p:nvSpPr>
          <p:spPr>
            <a:xfrm>
              <a:off x="1765300" y="8629417"/>
              <a:ext cx="29718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i="1" dirty="0" smtClean="0">
                  <a:solidFill>
                    <a:schemeClr val="accent1">
                      <a:lumMod val="75000"/>
                    </a:schemeClr>
                  </a:solidFill>
                </a:rPr>
                <a:t>(Dati FAO)</a:t>
              </a:r>
              <a:endParaRPr lang="it-IT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3" name="Rettangolo arrotondato 22"/>
            <p:cNvSpPr/>
            <p:nvPr/>
          </p:nvSpPr>
          <p:spPr>
            <a:xfrm>
              <a:off x="849854" y="2794000"/>
              <a:ext cx="4680000" cy="694800"/>
            </a:xfrm>
            <a:prstGeom prst="roundRect">
              <a:avLst>
                <a:gd name="adj" fmla="val 9615"/>
              </a:avLst>
            </a:prstGeom>
            <a:solidFill>
              <a:srgbClr val="3360B3"/>
            </a:solidFill>
            <a:ln w="38100">
              <a:noFill/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defRPr/>
              </a:pPr>
              <a:r>
                <a:rPr lang="it-IT" sz="32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NEL MONDO</a:t>
              </a:r>
              <a:endParaRPr lang="it-IT" sz="3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6350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/>
          <p:nvPr/>
        </p:nvSpPr>
        <p:spPr>
          <a:xfrm>
            <a:off x="1201133" y="2794000"/>
            <a:ext cx="13868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Le eccedenze alimentari e i conseguenti sprechi </a:t>
            </a:r>
            <a:endParaRPr lang="it-IT" sz="3200" kern="0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/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possono </a:t>
            </a:r>
            <a:r>
              <a:rPr lang="it-IT" sz="32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avvenire a</a:t>
            </a:r>
            <a:r>
              <a:rPr lang="it-IT" sz="3200" b="1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it-IT" sz="3200" b="1" u="sng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diversi livelli lungo la </a:t>
            </a:r>
            <a:r>
              <a:rPr lang="it-IT" sz="3200" b="1" u="sng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catena</a:t>
            </a:r>
          </a:p>
          <a:p>
            <a:pPr algn="ctr"/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it-IT" sz="32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che vanno dalla </a:t>
            </a:r>
            <a:r>
              <a:rPr lang="it-IT" sz="3200" b="1" u="sng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produzione</a:t>
            </a:r>
            <a:r>
              <a:rPr lang="it-IT" sz="32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alla </a:t>
            </a:r>
            <a:r>
              <a:rPr lang="it-IT" sz="3200" b="1" u="sng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distribuzione</a:t>
            </a:r>
            <a:r>
              <a:rPr lang="it-IT" sz="32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al </a:t>
            </a:r>
            <a:r>
              <a:rPr lang="it-IT" sz="3200" b="1" u="sng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consumo </a:t>
            </a:r>
            <a:r>
              <a:rPr lang="it-IT" sz="3200" b="1" u="sng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finale</a:t>
            </a:r>
            <a:r>
              <a:rPr lang="it-IT" sz="3200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endParaRPr lang="it-IT" sz="32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926419" y="5222720"/>
            <a:ext cx="3200400" cy="3413616"/>
            <a:chOff x="926419" y="5222720"/>
            <a:chExt cx="3200400" cy="3413616"/>
          </a:xfrm>
        </p:grpSpPr>
        <p:sp>
          <p:nvSpPr>
            <p:cNvPr id="22" name="CasellaDiTesto 21"/>
            <p:cNvSpPr txBox="1"/>
            <p:nvPr/>
          </p:nvSpPr>
          <p:spPr>
            <a:xfrm>
              <a:off x="926419" y="5222720"/>
              <a:ext cx="3200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Costi ambientali</a:t>
              </a:r>
            </a:p>
          </p:txBody>
        </p:sp>
        <p:pic>
          <p:nvPicPr>
            <p:cNvPr id="8204" name="Picture 12" descr="Risultati immagini per environement draw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82" t="1835" r="396" b="2165"/>
            <a:stretch/>
          </p:blipFill>
          <p:spPr bwMode="auto">
            <a:xfrm>
              <a:off x="1492093" y="6452337"/>
              <a:ext cx="2069052" cy="2183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o 2"/>
          <p:cNvGrpSpPr/>
          <p:nvPr/>
        </p:nvGrpSpPr>
        <p:grpSpPr>
          <a:xfrm>
            <a:off x="6325583" y="4622800"/>
            <a:ext cx="3619500" cy="4049756"/>
            <a:chOff x="6325583" y="4622800"/>
            <a:chExt cx="3619500" cy="4049756"/>
          </a:xfrm>
        </p:grpSpPr>
        <p:sp>
          <p:nvSpPr>
            <p:cNvPr id="23" name="CasellaDiTesto 22"/>
            <p:cNvSpPr txBox="1"/>
            <p:nvPr/>
          </p:nvSpPr>
          <p:spPr>
            <a:xfrm>
              <a:off x="6535133" y="7595338"/>
              <a:ext cx="3200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Costi economici</a:t>
              </a:r>
            </a:p>
          </p:txBody>
        </p:sp>
        <p:pic>
          <p:nvPicPr>
            <p:cNvPr id="19" name="Immagine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25583" y="4622800"/>
              <a:ext cx="3619500" cy="3009900"/>
            </a:xfrm>
            <a:prstGeom prst="rect">
              <a:avLst/>
            </a:prstGeom>
          </p:spPr>
        </p:pic>
      </p:grpSp>
      <p:grpSp>
        <p:nvGrpSpPr>
          <p:cNvPr id="4" name="Gruppo 3"/>
          <p:cNvGrpSpPr/>
          <p:nvPr/>
        </p:nvGrpSpPr>
        <p:grpSpPr>
          <a:xfrm>
            <a:off x="11839046" y="5222720"/>
            <a:ext cx="3200400" cy="3175211"/>
            <a:chOff x="11839046" y="5222720"/>
            <a:chExt cx="3200400" cy="3175211"/>
          </a:xfrm>
        </p:grpSpPr>
        <p:sp>
          <p:nvSpPr>
            <p:cNvPr id="24" name="CasellaDiTesto 23"/>
            <p:cNvSpPr txBox="1"/>
            <p:nvPr/>
          </p:nvSpPr>
          <p:spPr>
            <a:xfrm>
              <a:off x="11839046" y="5222720"/>
              <a:ext cx="3200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Costi </a:t>
              </a:r>
              <a:endParaRPr lang="it-IT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sociali</a:t>
              </a:r>
              <a:endParaRPr lang="it-IT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16" descr="Risultati immagini per donazione cibo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977" r="23319" b="1"/>
            <a:stretch/>
          </p:blipFill>
          <p:spPr bwMode="auto">
            <a:xfrm>
              <a:off x="12143847" y="6690741"/>
              <a:ext cx="2295474" cy="17071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asellaDiTesto 10"/>
          <p:cNvSpPr txBox="1"/>
          <p:nvPr/>
        </p:nvSpPr>
        <p:spPr>
          <a:xfrm>
            <a:off x="13403373" y="8902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7541C497-229E-4835-956C-27394762A463}" type="slidenum">
              <a:rPr lang="it-IT"/>
              <a:pPr/>
              <a:t>3</a:t>
            </a:fld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479696" y="1285329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Lotta alle eccedenze</a:t>
            </a:r>
          </a:p>
        </p:txBody>
      </p:sp>
    </p:spTree>
    <p:extLst>
      <p:ext uri="{BB962C8B-B14F-4D97-AF65-F5344CB8AC3E}">
        <p14:creationId xmlns:p14="http://schemas.microsoft.com/office/powerpoint/2010/main" val="352265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Immagine correlata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667"/>
          <a:stretch/>
        </p:blipFill>
        <p:spPr bwMode="auto">
          <a:xfrm>
            <a:off x="6583025" y="3916083"/>
            <a:ext cx="3079215" cy="236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/>
          <p:cNvGrpSpPr/>
          <p:nvPr/>
        </p:nvGrpSpPr>
        <p:grpSpPr>
          <a:xfrm>
            <a:off x="720651" y="3403600"/>
            <a:ext cx="5122277" cy="3962400"/>
            <a:chOff x="720651" y="3403600"/>
            <a:chExt cx="5122277" cy="3962400"/>
          </a:xfrm>
        </p:grpSpPr>
        <p:sp>
          <p:nvSpPr>
            <p:cNvPr id="16" name="Rettangolo arrotondato 15"/>
            <p:cNvSpPr/>
            <p:nvPr/>
          </p:nvSpPr>
          <p:spPr>
            <a:xfrm>
              <a:off x="758622" y="4585233"/>
              <a:ext cx="5084306" cy="2780767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/>
              <a:endParaRPr lang="it-IT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CasellaDiTesto 24"/>
            <p:cNvSpPr txBox="1"/>
            <p:nvPr/>
          </p:nvSpPr>
          <p:spPr>
            <a:xfrm>
              <a:off x="720651" y="3403600"/>
              <a:ext cx="50451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Eccedenze alimentari </a:t>
              </a:r>
            </a:p>
            <a:p>
              <a:pPr algn="ctr"/>
              <a:r>
                <a:rPr lang="it-IT" sz="3200" b="1" dirty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Anno 2015</a:t>
              </a:r>
            </a:p>
          </p:txBody>
        </p:sp>
        <p:sp>
          <p:nvSpPr>
            <p:cNvPr id="15" name="CasellaDiTesto 8"/>
            <p:cNvSpPr txBox="1"/>
            <p:nvPr/>
          </p:nvSpPr>
          <p:spPr>
            <a:xfrm>
              <a:off x="766560" y="4621759"/>
              <a:ext cx="5068431" cy="2707714"/>
            </a:xfrm>
            <a:prstGeom prst="rect">
              <a:avLst/>
            </a:prstGeom>
            <a:noFill/>
          </p:spPr>
          <p:txBody>
            <a:bodyPr wrap="square" lIns="135302" tIns="67652" rIns="135302" bIns="67652">
              <a:spAutoFit/>
            </a:bodyPr>
            <a:lstStyle>
              <a:defPPr>
                <a:defRPr lang="it-IT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353044">
                <a:defRPr/>
              </a:pPr>
              <a:r>
                <a:rPr lang="it-IT" sz="2074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                       </a:t>
              </a:r>
              <a:r>
                <a:rPr lang="it-IT" sz="2074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</a:t>
              </a:r>
              <a:r>
                <a:rPr lang="it-IT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000 </a:t>
              </a:r>
              <a:r>
                <a:rPr lang="it-IT" b="1" i="1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tons</a:t>
              </a:r>
              <a:r>
                <a:rPr lang="it-IT" b="1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  </a:t>
              </a:r>
              <a:r>
                <a:rPr lang="it-IT" b="1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        %</a:t>
              </a:r>
              <a:endParaRPr lang="it-IT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defTabSz="1353044">
                <a:defRPr/>
              </a:pPr>
              <a:endParaRPr lang="it-IT" sz="1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defTabSz="1353044">
                <a:tabLst>
                  <a:tab pos="2228850" algn="l"/>
                  <a:tab pos="3600450" algn="l"/>
                </a:tabLst>
                <a:defRPr/>
              </a:pPr>
              <a:r>
                <a:rPr lang="it-IT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Totale         </a:t>
              </a:r>
              <a:r>
                <a:rPr lang="it-IT" sz="24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    5.590      100,0</a:t>
              </a:r>
              <a:r>
                <a:rPr lang="it-IT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%</a:t>
              </a:r>
            </a:p>
            <a:p>
              <a:pPr defTabSz="1353044">
                <a:spcBef>
                  <a:spcPts val="1000"/>
                </a:spcBef>
                <a:tabLst>
                  <a:tab pos="2228850" algn="l"/>
                  <a:tab pos="3600450" algn="l"/>
                </a:tabLst>
                <a:defRPr/>
              </a:pP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Primario                </a:t>
              </a:r>
              <a:r>
                <a:rPr lang="it-IT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	2.045          36,6</a:t>
              </a: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%</a:t>
              </a:r>
            </a:p>
            <a:p>
              <a:pPr defTabSz="1353044">
                <a:tabLst>
                  <a:tab pos="2228850" algn="l"/>
                  <a:tab pos="3600450" algn="l"/>
                </a:tabLst>
                <a:defRPr/>
              </a:pP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Trasformazione     </a:t>
              </a:r>
              <a:r>
                <a:rPr lang="it-IT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	   </a:t>
              </a: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175    </a:t>
              </a:r>
              <a:r>
                <a:rPr lang="it-IT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      </a:t>
              </a: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3,1%</a:t>
              </a:r>
            </a:p>
            <a:p>
              <a:pPr defTabSz="1353044">
                <a:tabLst>
                  <a:tab pos="2228850" algn="l"/>
                  <a:tab pos="3600450" algn="l"/>
                </a:tabLst>
                <a:defRPr/>
              </a:pP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Distribuzione          </a:t>
              </a:r>
              <a:r>
                <a:rPr lang="it-IT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</a:t>
              </a: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755    </a:t>
              </a:r>
              <a:r>
                <a:rPr lang="it-IT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    13,5</a:t>
              </a: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%</a:t>
              </a:r>
            </a:p>
            <a:p>
              <a:pPr defTabSz="1353044">
                <a:tabLst>
                  <a:tab pos="2228850" algn="l"/>
                  <a:tab pos="3600450" algn="l"/>
                </a:tabLst>
                <a:defRPr/>
              </a:pP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Ristorazione            </a:t>
              </a:r>
              <a:r>
                <a:rPr lang="it-IT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210            </a:t>
              </a: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3,8%</a:t>
              </a:r>
            </a:p>
            <a:p>
              <a:pPr defTabSz="1353044">
                <a:tabLst>
                  <a:tab pos="2228850" algn="l"/>
                  <a:tab pos="3600450" algn="l"/>
                </a:tabLst>
                <a:defRPr/>
              </a:pP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Consumo              </a:t>
              </a:r>
              <a:r>
                <a:rPr lang="it-IT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2.405          </a:t>
              </a:r>
              <a:r>
                <a:rPr lang="it-IT" sz="20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43,0</a:t>
              </a:r>
              <a:r>
                <a:rPr lang="it-IT" sz="20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%</a:t>
              </a:r>
              <a:endPara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" name="Connettore 1 2"/>
            <p:cNvCxnSpPr/>
            <p:nvPr/>
          </p:nvCxnSpPr>
          <p:spPr>
            <a:xfrm>
              <a:off x="829566" y="5619409"/>
              <a:ext cx="4932000" cy="0"/>
            </a:xfrm>
            <a:prstGeom prst="line">
              <a:avLst/>
            </a:prstGeom>
            <a:ln>
              <a:solidFill>
                <a:schemeClr val="accent1">
                  <a:lumMod val="75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0000"/>
                </a:schemeClr>
              </a:outerShdw>
            </a:effectLst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po 3"/>
          <p:cNvGrpSpPr/>
          <p:nvPr/>
        </p:nvGrpSpPr>
        <p:grpSpPr>
          <a:xfrm>
            <a:off x="10447747" y="3403600"/>
            <a:ext cx="5084306" cy="3962400"/>
            <a:chOff x="10447747" y="3227948"/>
            <a:chExt cx="5084306" cy="3962400"/>
          </a:xfrm>
        </p:grpSpPr>
        <p:sp>
          <p:nvSpPr>
            <p:cNvPr id="28" name="Rettangolo arrotondato 27"/>
            <p:cNvSpPr/>
            <p:nvPr/>
          </p:nvSpPr>
          <p:spPr>
            <a:xfrm>
              <a:off x="10447747" y="4409581"/>
              <a:ext cx="5084306" cy="2780767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hangingPunct="0">
                <a:defRPr/>
              </a:pPr>
              <a:r>
                <a:rPr lang="it-IT" sz="3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480.000 </a:t>
              </a:r>
              <a:r>
                <a:rPr lang="it-IT" sz="3200" b="1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tons</a:t>
              </a:r>
              <a:r>
                <a:rPr lang="it-IT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</a:t>
              </a:r>
              <a:r>
                <a:rPr lang="it-IT" sz="3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</a:t>
              </a:r>
              <a:r>
                <a:rPr lang="it-IT" sz="3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  <a:sym typeface="Wingdings" panose="05000000000000000000" pitchFamily="2" charset="2"/>
                </a:rPr>
                <a:t></a:t>
              </a:r>
              <a:r>
                <a:rPr lang="it-IT" sz="32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  </a:t>
              </a:r>
              <a:r>
                <a:rPr lang="it-IT" sz="32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8,6%</a:t>
              </a:r>
            </a:p>
            <a:p>
              <a:pPr algn="ctr" eaLnBrk="0" hangingPunct="0">
                <a:defRPr/>
              </a:pPr>
              <a:endParaRPr lang="it-IT" sz="1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endParaRPr lang="it-IT" sz="1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defRPr/>
              </a:pPr>
              <a:r>
                <a:rPr lang="it-IT" sz="3600" b="1" i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IL </a:t>
              </a:r>
              <a:r>
                <a:rPr lang="it-IT" sz="3600" b="1" i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RESTO</a:t>
              </a:r>
            </a:p>
            <a:p>
              <a:pPr algn="ctr" eaLnBrk="0" hangingPunct="0">
                <a:defRPr/>
              </a:pPr>
              <a:r>
                <a:rPr lang="it-IT" sz="3600" b="1" i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E’ </a:t>
              </a:r>
              <a:r>
                <a:rPr lang="it-IT" sz="3600" b="1" i="1" dirty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SPRECO </a:t>
              </a:r>
              <a:r>
                <a:rPr lang="it-IT" sz="3600" b="1" i="1" dirty="0" smtClean="0">
                  <a:solidFill>
                    <a:schemeClr val="accent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!</a:t>
              </a:r>
              <a:endParaRPr lang="it-IT" sz="3600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CasellaDiTesto 31"/>
            <p:cNvSpPr txBox="1"/>
            <p:nvPr/>
          </p:nvSpPr>
          <p:spPr>
            <a:xfrm>
              <a:off x="10467326" y="3227948"/>
              <a:ext cx="504514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Donazioni per</a:t>
              </a:r>
            </a:p>
            <a:p>
              <a:pPr algn="ctr"/>
              <a:r>
                <a:rPr lang="it-IT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alimentazione umana</a:t>
              </a:r>
              <a:endParaRPr lang="it-IT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3" name="CasellaDiTesto 32">
            <a:extLst>
              <a:ext uri="{FF2B5EF4-FFF2-40B4-BE49-F238E27FC236}">
                <a16:creationId xmlns="" xmlns:a16="http://schemas.microsoft.com/office/drawing/2014/main" id="{7799056B-F20B-408D-AECE-32CDB71D008B}"/>
              </a:ext>
            </a:extLst>
          </p:cNvPr>
          <p:cNvSpPr txBox="1"/>
          <p:nvPr/>
        </p:nvSpPr>
        <p:spPr>
          <a:xfrm>
            <a:off x="3048930" y="6425941"/>
            <a:ext cx="10172806" cy="2845059"/>
          </a:xfrm>
          <a:prstGeom prst="rect">
            <a:avLst/>
          </a:prstGeom>
          <a:noFill/>
        </p:spPr>
        <p:txBody>
          <a:bodyPr wrap="square" lIns="135302" tIns="67652" rIns="135302" bIns="67652">
            <a:spAutoFit/>
          </a:bodyPr>
          <a:lstStyle/>
          <a:p>
            <a:pPr algn="ctr" defTabSz="1353044">
              <a:defRPr/>
            </a:pPr>
            <a:r>
              <a:rPr lang="it-IT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percorso di lenta</a:t>
            </a:r>
          </a:p>
          <a:p>
            <a:pPr algn="ctr" defTabSz="1353044">
              <a:defRPr/>
            </a:pPr>
            <a:r>
              <a:rPr lang="it-IT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presa di coscienza</a:t>
            </a:r>
          </a:p>
          <a:p>
            <a:pPr marL="508006" indent="-508006" algn="ctr" defTabSz="1353044">
              <a:buFontTx/>
              <a:buAutoNum type="arabicPlain" startAt="2015"/>
              <a:defRPr/>
            </a:pPr>
            <a:r>
              <a:rPr lang="it-IT" sz="3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vs  2012</a:t>
            </a:r>
          </a:p>
          <a:p>
            <a:pPr marL="508000" indent="2178050" defTabSz="1353044">
              <a:tabLst>
                <a:tab pos="3317875" algn="l"/>
                <a:tab pos="4206875" algn="l"/>
                <a:tab pos="4833938" algn="l"/>
                <a:tab pos="4937125" algn="l"/>
                <a:tab pos="5748338" algn="l"/>
                <a:tab pos="6375400" algn="l"/>
              </a:tabLst>
              <a:defRPr/>
            </a:pPr>
            <a:r>
              <a:rPr lang="it-IT" sz="3200" b="1" dirty="0">
                <a:solidFill>
                  <a:srgbClr val="0070C0"/>
                </a:solidFill>
                <a:ea typeface="Verdana" pitchFamily="34" charset="0"/>
                <a:cs typeface="Arial" panose="020B0604020202020204" pitchFamily="34" charset="0"/>
              </a:rPr>
              <a:t> </a:t>
            </a:r>
            <a:r>
              <a:rPr lang="it-IT" sz="3200" b="1" dirty="0" smtClean="0">
                <a:solidFill>
                  <a:srgbClr val="0070C0"/>
                </a:solidFill>
                <a:ea typeface="Verdana" pitchFamily="34" charset="0"/>
                <a:cs typeface="Arial" panose="020B0604020202020204" pitchFamily="34" charset="0"/>
              </a:rPr>
              <a:t>   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Totale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eccedenze    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   	 -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6,8%</a:t>
            </a:r>
          </a:p>
          <a:p>
            <a:pPr marL="508000" indent="2178050" defTabSz="1353044">
              <a:tabLst>
                <a:tab pos="3317875" algn="l"/>
                <a:tab pos="4206875" algn="l"/>
                <a:tab pos="4833938" algn="l"/>
                <a:tab pos="4937125" algn="l"/>
                <a:tab pos="5748338" algn="l"/>
                <a:tab pos="6375400" algn="l"/>
              </a:tabLs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  TOTALE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DONAZIONI      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 	+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6,4%</a:t>
            </a:r>
          </a:p>
          <a:p>
            <a:pPr marL="508000" indent="2178050" defTabSz="1353044">
              <a:tabLst>
                <a:tab pos="3317875" algn="l"/>
                <a:tab pos="4206875" algn="l"/>
                <a:tab pos="4833938" algn="l"/>
                <a:tab pos="4937125" algn="l"/>
                <a:tab pos="5748338" algn="l"/>
                <a:tab pos="6375400" algn="l"/>
              </a:tabLst>
              <a:defRPr/>
            </a:pP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                          Spreco         	 -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ea typeface="Verdana" pitchFamily="34" charset="0"/>
                <a:cs typeface="Arial" panose="020B0604020202020204" pitchFamily="34" charset="0"/>
              </a:rPr>
              <a:t>7,9%</a:t>
            </a:r>
            <a:endParaRPr lang="it-IT" sz="2400" dirty="0">
              <a:solidFill>
                <a:schemeClr val="accent1">
                  <a:lumMod val="75000"/>
                </a:schemeClr>
              </a:solidFill>
              <a:ea typeface="Verdana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3403373" y="8902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81F35847-06E1-4DB7-83BC-D5E9B6B0260B}" type="slidenum">
              <a:rPr lang="it-IT"/>
              <a:pPr/>
              <a:t>4</a:t>
            </a:fld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479696" y="1285329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Lotta alle eccedenze</a:t>
            </a:r>
          </a:p>
        </p:txBody>
      </p:sp>
      <p:sp>
        <p:nvSpPr>
          <p:cNvPr id="20" name="Rettangolo arrotondato 19"/>
          <p:cNvSpPr/>
          <p:nvPr/>
        </p:nvSpPr>
        <p:spPr>
          <a:xfrm>
            <a:off x="5772428" y="2641600"/>
            <a:ext cx="4680000" cy="694800"/>
          </a:xfrm>
          <a:prstGeom prst="roundRect">
            <a:avLst>
              <a:gd name="adj" fmla="val 9615"/>
            </a:avLst>
          </a:prstGeom>
          <a:solidFill>
            <a:srgbClr val="3360B3"/>
          </a:solidFill>
          <a:ln w="38100">
            <a:noFill/>
          </a:ln>
          <a:effectLst>
            <a:outerShdw blurRad="50800" dist="101600" dir="2700000" algn="tl" rotWithShape="0">
              <a:srgbClr val="836339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defRPr/>
            </a:pPr>
            <a:r>
              <a:rPr lang="it-IT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IN ITALIA</a:t>
            </a:r>
            <a:endParaRPr lang="it-IT" sz="3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71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olo 1"/>
          <p:cNvSpPr txBox="1">
            <a:spLocks/>
          </p:cNvSpPr>
          <p:nvPr/>
        </p:nvSpPr>
        <p:spPr>
          <a:xfrm>
            <a:off x="3479801" y="2451100"/>
            <a:ext cx="12039600" cy="69723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Il progetto </a:t>
            </a:r>
            <a:r>
              <a:rPr lang="it-IT" sz="2400" b="1" u="sng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LIFE-</a:t>
            </a:r>
            <a:r>
              <a:rPr lang="it-IT" sz="2400" b="1" u="sng" kern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Food.Waste.StandUp</a:t>
            </a: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 è co-finanziato dalla Commissione Europea nell'ambito del programma per l’ambiente e l’azione per il clima (LIFE 2014-2020) </a:t>
            </a:r>
            <a:b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it-IT" sz="12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sz="2400" b="1" i="1" u="sng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Tema</a:t>
            </a: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: </a:t>
            </a:r>
            <a:b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Prevenzione e riduzione dello spreco alimentare e recupero delle eccedenze. </a:t>
            </a:r>
            <a:b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it-IT" sz="12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sz="2400" b="1" i="1" u="sng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Partner</a:t>
            </a: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Federalimentare (capofila)</a:t>
            </a:r>
            <a:b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Federdistribuzione </a:t>
            </a:r>
            <a:b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Fondazione Banco Alimentare </a:t>
            </a:r>
            <a:r>
              <a:rPr lang="it-IT" sz="2400" kern="0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Onlus</a:t>
            </a:r>
            <a:endParaRPr lang="it-IT" sz="24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- Unione Nazionale Consumatori</a:t>
            </a:r>
          </a:p>
          <a:p>
            <a:endParaRPr lang="it-IT" sz="12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sz="2400" b="1" i="1" u="sng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Obiettivi</a:t>
            </a: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Sensibilizzazione in materia di prevenzione degli sprechi alimentari e gestione delle eccedenze lungo la filiera, al fine di aumentare il loro recupero attraverso donazioni.</a:t>
            </a:r>
            <a:b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endParaRPr lang="it-IT" sz="120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r>
              <a:rPr lang="it-IT" sz="2400" b="1" i="1" u="sng" kern="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Strategia</a:t>
            </a: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/>
            </a:r>
            <a:b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</a:br>
            <a:r>
              <a:rPr lang="it-IT" sz="2400" kern="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Realizzazione di una intensa campagna di comunicazione e informazione diffusa su tutto il territorio nazionale tagliata sui tre target individuati (imprese agro alimentari, della distribuzione e consumatori) e supportata dall’esperienza della FBAO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681050" y="2393404"/>
            <a:ext cx="2603500" cy="6422196"/>
            <a:chOff x="681050" y="2393404"/>
            <a:chExt cx="2603500" cy="6422196"/>
          </a:xfrm>
        </p:grpSpPr>
        <p:sp>
          <p:nvSpPr>
            <p:cNvPr id="19" name="Rettangolo 18"/>
            <p:cNvSpPr/>
            <p:nvPr/>
          </p:nvSpPr>
          <p:spPr>
            <a:xfrm>
              <a:off x="681050" y="2393404"/>
              <a:ext cx="26035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tabLst>
                  <a:tab pos="3060065" algn="ctr"/>
                  <a:tab pos="6120130" algn="r"/>
                </a:tabLst>
              </a:pPr>
              <a:r>
                <a:rPr lang="en-US" sz="3600" b="1" dirty="0">
                  <a:solidFill>
                    <a:schemeClr val="accent1">
                      <a:lumMod val="75000"/>
                    </a:schemeClr>
                  </a:solidFill>
                  <a:ea typeface="MS Mincho" panose="02020609040205080304" pitchFamily="49" charset="-128"/>
                </a:rPr>
                <a:t>Identity card</a:t>
              </a:r>
              <a:endParaRPr lang="it-IT" sz="28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MS Mincho" panose="02020609040205080304" pitchFamily="49" charset="-128"/>
              </a:endParaRPr>
            </a:p>
          </p:txBody>
        </p:sp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2800" y="3071486"/>
              <a:ext cx="2340000" cy="3520541"/>
            </a:xfrm>
            <a:prstGeom prst="rect">
              <a:avLst/>
            </a:prstGeom>
            <a:ln>
              <a:solidFill>
                <a:srgbClr val="BC9854"/>
              </a:solidFill>
            </a:ln>
          </p:spPr>
        </p:pic>
        <p:sp>
          <p:nvSpPr>
            <p:cNvPr id="8" name="Rettangolo arrotondato 7"/>
            <p:cNvSpPr/>
            <p:nvPr/>
          </p:nvSpPr>
          <p:spPr>
            <a:xfrm>
              <a:off x="812800" y="6756400"/>
              <a:ext cx="2340000" cy="2059200"/>
            </a:xfrm>
            <a:prstGeom prst="roundRect">
              <a:avLst>
                <a:gd name="adj" fmla="val 9615"/>
              </a:avLst>
            </a:prstGeom>
            <a:solidFill>
              <a:schemeClr val="bg2">
                <a:lumMod val="90000"/>
              </a:schemeClr>
            </a:solidFill>
            <a:ln>
              <a:noFill/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 eaLnBrk="0" hangingPunct="0"/>
              <a:r>
                <a:rPr lang="it-IT" sz="2400" b="1" u="sng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Inizio</a:t>
              </a:r>
            </a:p>
            <a:p>
              <a:pPr algn="ctr" eaLnBrk="0" hangingPunct="0"/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7 luglio </a:t>
              </a:r>
              <a:r>
                <a:rPr lang="it-IT" sz="24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2016</a:t>
              </a:r>
            </a:p>
            <a:p>
              <a:pPr algn="ctr" eaLnBrk="0" hangingPunct="0"/>
              <a:endParaRPr lang="it-IT" sz="20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algn="ctr" eaLnBrk="0" hangingPunct="0"/>
              <a:r>
                <a:rPr lang="it-IT" sz="2400" b="1" u="sng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Fine</a:t>
              </a:r>
            </a:p>
            <a:p>
              <a:pPr algn="ctr" eaLnBrk="0" hangingPunct="0"/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30 giugno 2019</a:t>
              </a:r>
            </a:p>
          </p:txBody>
        </p:sp>
      </p:grpSp>
      <p:sp>
        <p:nvSpPr>
          <p:cNvPr id="10" name="Rettangolo arrotondato 9"/>
          <p:cNvSpPr/>
          <p:nvPr/>
        </p:nvSpPr>
        <p:spPr>
          <a:xfrm>
            <a:off x="10207470" y="4318000"/>
            <a:ext cx="4930930" cy="2059200"/>
          </a:xfrm>
          <a:prstGeom prst="roundRect">
            <a:avLst>
              <a:gd name="adj" fmla="val 9615"/>
            </a:avLst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101600" dir="2700000" algn="tl" rotWithShape="0">
              <a:srgbClr val="836339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16 </a:t>
            </a:r>
            <a:r>
              <a: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novembre </a:t>
            </a:r>
            <a:r>
              <a:rPr lang="it-IT" sz="2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2016</a:t>
            </a:r>
          </a:p>
          <a:p>
            <a:pPr marL="355600" eaLnBrk="0" hangingPunct="0"/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Presentazione del progetto al MIPAAF, con la presenza del Ministro Maurizio Martina e </a:t>
            </a:r>
          </a:p>
          <a:p>
            <a:pPr marL="355600" eaLnBrk="0" hangingPunct="0"/>
            <a:r>
              <a: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dell’On. Maria Chiara Gadda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3403373" y="8902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F2F5185-A99D-4AEF-A682-A8F3FD08E573}" type="slidenum">
              <a:rPr lang="it-IT"/>
              <a:pPr/>
              <a:t>5</a:t>
            </a:fld>
            <a:endParaRPr lang="it-IT" dirty="0"/>
          </a:p>
        </p:txBody>
      </p:sp>
      <p:sp>
        <p:nvSpPr>
          <p:cNvPr id="11" name="Rettangolo 10"/>
          <p:cNvSpPr/>
          <p:nvPr/>
        </p:nvSpPr>
        <p:spPr>
          <a:xfrm>
            <a:off x="479696" y="1285329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progetto LIFE-</a:t>
            </a:r>
            <a:r>
              <a:rPr lang="it-IT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Food.Waste.StandUp</a:t>
            </a:r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161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521906" y="2510542"/>
            <a:ext cx="1120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pilastro per il successo di LIFE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13403373" y="8902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153BB1E7-6BB8-4EDB-9A38-225D776E0EBF}" type="slidenum">
              <a:rPr lang="it-IT"/>
              <a:pPr/>
              <a:t>6</a:t>
            </a:fld>
            <a:endParaRPr lang="it-IT" dirty="0"/>
          </a:p>
        </p:txBody>
      </p:sp>
      <p:pic>
        <p:nvPicPr>
          <p:cNvPr id="12" name="Picture 2" descr="pilastro Disegni Da Colorare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665" t="1764" r="31510" b="4457"/>
          <a:stretch/>
        </p:blipFill>
        <p:spPr bwMode="auto">
          <a:xfrm>
            <a:off x="454296" y="2336800"/>
            <a:ext cx="4005010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ttangolo 16"/>
          <p:cNvSpPr/>
          <p:nvPr/>
        </p:nvSpPr>
        <p:spPr>
          <a:xfrm>
            <a:off x="479696" y="1285329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legge Gadda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4484706" y="3493997"/>
            <a:ext cx="11277600" cy="5245781"/>
            <a:chOff x="4484706" y="3493997"/>
            <a:chExt cx="11277600" cy="5245781"/>
          </a:xfrm>
        </p:grpSpPr>
        <p:sp>
          <p:nvSpPr>
            <p:cNvPr id="3" name="CasellaDiTesto 2"/>
            <p:cNvSpPr txBox="1"/>
            <p:nvPr/>
          </p:nvSpPr>
          <p:spPr>
            <a:xfrm>
              <a:off x="4484706" y="5292680"/>
              <a:ext cx="11277600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09625" indent="-809625">
                <a:spcBef>
                  <a:spcPts val="1500"/>
                </a:spcBef>
                <a:buClr>
                  <a:schemeClr val="accent1">
                    <a:lumMod val="75000"/>
                  </a:schemeClr>
                </a:buClr>
                <a:buSzPct val="150000"/>
                <a:buFont typeface="Wingdings" panose="05000000000000000000" pitchFamily="2" charset="2"/>
                <a:buChar char="Ø"/>
                <a:defRPr/>
              </a:pP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Porta il tema </a:t>
              </a:r>
              <a:r>
                <a:rPr lang="it-IT" sz="2400" b="1" u="sng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all’attenzione generale </a:t>
              </a: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(vera eredità di Expo)</a:t>
              </a:r>
            </a:p>
            <a:p>
              <a:pPr marL="809625" indent="-809625">
                <a:spcBef>
                  <a:spcPts val="1500"/>
                </a:spcBef>
                <a:buClr>
                  <a:schemeClr val="accent1">
                    <a:lumMod val="75000"/>
                  </a:schemeClr>
                </a:buClr>
                <a:buSzPct val="150000"/>
                <a:buFont typeface="Wingdings" panose="05000000000000000000" pitchFamily="2" charset="2"/>
                <a:buChar char="Ø"/>
                <a:defRPr/>
              </a:pPr>
              <a:r>
                <a:rPr lang="it-IT" sz="2400" b="1" u="sng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 ordine </a:t>
              </a: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 molte leggi pregresse</a:t>
              </a:r>
            </a:p>
            <a:p>
              <a:pPr marL="809625" indent="-809625">
                <a:spcBef>
                  <a:spcPts val="1500"/>
                </a:spcBef>
                <a:buClr>
                  <a:schemeClr val="accent1">
                    <a:lumMod val="75000"/>
                  </a:schemeClr>
                </a:buClr>
                <a:buSzPct val="150000"/>
                <a:buFont typeface="Wingdings" panose="05000000000000000000" pitchFamily="2" charset="2"/>
                <a:buChar char="Ø"/>
                <a:defRPr/>
              </a:pPr>
              <a:r>
                <a:rPr lang="it-IT" sz="2400" b="1" u="sng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Semplifica</a:t>
              </a:r>
            </a:p>
            <a:p>
              <a:pPr marL="809625" indent="-809625">
                <a:spcBef>
                  <a:spcPts val="1500"/>
                </a:spcBef>
                <a:buClr>
                  <a:schemeClr val="accent1">
                    <a:lumMod val="75000"/>
                  </a:schemeClr>
                </a:buClr>
                <a:buSzPct val="150000"/>
                <a:buFont typeface="Wingdings" panose="05000000000000000000" pitchFamily="2" charset="2"/>
                <a:buChar char="Ø"/>
                <a:defRPr/>
              </a:pP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Affronta il tema su un </a:t>
              </a:r>
              <a:r>
                <a:rPr lang="it-IT" sz="2400" b="1" u="sng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terreno ampio</a:t>
              </a: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campagne comunicazione, scuole, mense, ospedali, aziende, </a:t>
              </a:r>
              <a:r>
                <a:rPr lang="it-IT" sz="24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comunità</a:t>
              </a: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fondo per progetti innovativi</a:t>
              </a:r>
            </a:p>
            <a:p>
              <a:pPr marL="809625" indent="-809625">
                <a:spcBef>
                  <a:spcPts val="1500"/>
                </a:spcBef>
                <a:buClr>
                  <a:schemeClr val="accent1">
                    <a:lumMod val="75000"/>
                  </a:schemeClr>
                </a:buClr>
                <a:buSzPct val="150000"/>
                <a:buFont typeface="Wingdings" panose="05000000000000000000" pitchFamily="2" charset="2"/>
                <a:buChar char="Ø"/>
                <a:defRPr/>
              </a:pP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Incentiva alla </a:t>
              </a:r>
              <a:r>
                <a:rPr lang="it-IT" sz="2400" b="1" u="sng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riduzione tasse rifiuti</a:t>
              </a: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Apre la strada a </a:t>
              </a:r>
              <a:r>
                <a:rPr lang="it-IT" sz="2400" b="1" u="sng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collaborazioni virtuose</a:t>
              </a:r>
              <a:r>
                <a:rPr lang="it-IT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le amministrazioni </a:t>
              </a:r>
              <a:r>
                <a:rPr lang="it-IT" sz="2400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locali</a:t>
              </a:r>
              <a:endParaRPr lang="it-IT" sz="24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4522806" y="4295914"/>
              <a:ext cx="112014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Creazione di un contesto favorevole</a:t>
              </a:r>
              <a:endParaRPr lang="it-IT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ccia in giù 10"/>
            <p:cNvSpPr/>
            <p:nvPr/>
          </p:nvSpPr>
          <p:spPr>
            <a:xfrm>
              <a:off x="8523306" y="3493997"/>
              <a:ext cx="3200400" cy="595403"/>
            </a:xfrm>
            <a:prstGeom prst="downArrow">
              <a:avLst/>
            </a:prstGeom>
            <a:solidFill>
              <a:srgbClr val="3360B3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16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479695" y="2311400"/>
            <a:ext cx="15311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Strategie mirate e strumenti ad hoc </a:t>
            </a:r>
          </a:p>
          <a:p>
            <a:pPr algn="ctr"/>
            <a:r>
              <a:rPr lang="it-IT" sz="3200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raggiungere i target nel miglior modo possibile</a:t>
            </a:r>
            <a:endParaRPr lang="it-IT" sz="32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915733" y="3479800"/>
            <a:ext cx="6732000" cy="5562600"/>
            <a:chOff x="915733" y="3479800"/>
            <a:chExt cx="6732000" cy="5562600"/>
          </a:xfrm>
        </p:grpSpPr>
        <p:sp>
          <p:nvSpPr>
            <p:cNvPr id="30" name="Rettangolo arrotondato 29"/>
            <p:cNvSpPr/>
            <p:nvPr/>
          </p:nvSpPr>
          <p:spPr>
            <a:xfrm>
              <a:off x="915733" y="3494224"/>
              <a:ext cx="6732000" cy="5548176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 anchorCtr="0"/>
            <a:lstStyle/>
            <a:p>
              <a:pPr algn="ctr" eaLnBrk="0" hangingPunct="0"/>
              <a:endParaRPr lang="it-IT" sz="2800" b="1" i="1" dirty="0">
                <a:solidFill>
                  <a:srgbClr val="BC985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969733" y="3479800"/>
              <a:ext cx="6624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Strumenti di </a:t>
              </a:r>
            </a:p>
            <a:p>
              <a:pPr algn="ctr"/>
              <a:r>
                <a:rPr lang="it-IT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comunicazione tradizionale</a:t>
              </a:r>
            </a:p>
            <a:p>
              <a:pPr algn="ctr"/>
              <a:r>
                <a:rPr lang="it-IT" sz="24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(Articoli</a:t>
              </a:r>
              <a:r>
                <a:rPr lang="it-IT" sz="24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it-IT" sz="2400" i="1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newletter</a:t>
              </a:r>
              <a:r>
                <a:rPr lang="it-IT" sz="24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brochure, …)</a:t>
              </a:r>
            </a:p>
          </p:txBody>
        </p:sp>
        <p:grpSp>
          <p:nvGrpSpPr>
            <p:cNvPr id="5" name="Gruppo 4"/>
            <p:cNvGrpSpPr/>
            <p:nvPr/>
          </p:nvGrpSpPr>
          <p:grpSpPr>
            <a:xfrm>
              <a:off x="1907439" y="5334000"/>
              <a:ext cx="4748588" cy="3403600"/>
              <a:chOff x="1830812" y="5334000"/>
              <a:chExt cx="4748588" cy="3403600"/>
            </a:xfrm>
          </p:grpSpPr>
          <p:pic>
            <p:nvPicPr>
              <p:cNvPr id="23" name="Immagine 22">
                <a:extLst>
                  <a:ext uri="{FF2B5EF4-FFF2-40B4-BE49-F238E27FC236}">
                    <a16:creationId xmlns="" xmlns:a16="http://schemas.microsoft.com/office/drawing/2014/main" id="{CC3D1BC7-ACAD-47C7-A497-83EFA3854D6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/>
              <a:srcRect t="18781"/>
              <a:stretch/>
            </p:blipFill>
            <p:spPr>
              <a:xfrm>
                <a:off x="1830812" y="6680200"/>
                <a:ext cx="1728000" cy="1169554"/>
              </a:xfrm>
              <a:prstGeom prst="rect">
                <a:avLst/>
              </a:prstGeom>
            </p:spPr>
          </p:pic>
          <p:pic>
            <p:nvPicPr>
              <p:cNvPr id="24" name="Picture 2" descr="Risultati immagini per articoli di giornale">
                <a:extLst>
                  <a:ext uri="{FF2B5EF4-FFF2-40B4-BE49-F238E27FC236}">
                    <a16:creationId xmlns="" xmlns:a16="http://schemas.microsoft.com/office/drawing/2014/main" id="{2D2D0C95-4B1E-416A-85A6-2E34064897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133" y="5334000"/>
                <a:ext cx="1727359" cy="9644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Immagine 24">
                <a:extLst>
                  <a:ext uri="{FF2B5EF4-FFF2-40B4-BE49-F238E27FC236}">
                    <a16:creationId xmlns="" xmlns:a16="http://schemas.microsoft.com/office/drawing/2014/main" id="{1B9FA8AB-CECE-4CCC-A525-9D70026690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/>
              <a:srcRect l="37702" t="23958" r="39458" b="58334"/>
              <a:stretch/>
            </p:blipFill>
            <p:spPr>
              <a:xfrm>
                <a:off x="4851400" y="5379011"/>
                <a:ext cx="1728000" cy="753230"/>
              </a:xfrm>
              <a:prstGeom prst="rect">
                <a:avLst/>
              </a:prstGeom>
            </p:spPr>
          </p:pic>
          <p:pic>
            <p:nvPicPr>
              <p:cNvPr id="26" name="Immagine 25">
                <a:extLst>
                  <a:ext uri="{FF2B5EF4-FFF2-40B4-BE49-F238E27FC236}">
                    <a16:creationId xmlns="" xmlns:a16="http://schemas.microsoft.com/office/drawing/2014/main" id="{026FBDFD-E8BA-4074-BB6B-D937CEE2CC7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/>
              <a:srcRect l="28916" t="26042" r="35945" b="62500"/>
              <a:stretch/>
            </p:blipFill>
            <p:spPr>
              <a:xfrm>
                <a:off x="2281723" y="8056961"/>
                <a:ext cx="3712677" cy="680639"/>
              </a:xfrm>
              <a:prstGeom prst="rect">
                <a:avLst/>
              </a:prstGeom>
            </p:spPr>
          </p:pic>
          <p:pic>
            <p:nvPicPr>
              <p:cNvPr id="27" name="Picture 2">
                <a:extLst>
                  <a:ext uri="{FF2B5EF4-FFF2-40B4-BE49-F238E27FC236}">
                    <a16:creationId xmlns="" xmlns:a16="http://schemas.microsoft.com/office/drawing/2014/main" id="{7884989D-C832-41E2-9459-F5C0B9DBAB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085400" y="6749560"/>
                <a:ext cx="1260000" cy="9942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4" name="Gruppo 3"/>
          <p:cNvGrpSpPr/>
          <p:nvPr/>
        </p:nvGrpSpPr>
        <p:grpSpPr>
          <a:xfrm>
            <a:off x="8505869" y="3479788"/>
            <a:ext cx="6975674" cy="5548176"/>
            <a:chOff x="8505869" y="3479788"/>
            <a:chExt cx="6975674" cy="5548176"/>
          </a:xfrm>
        </p:grpSpPr>
        <p:sp>
          <p:nvSpPr>
            <p:cNvPr id="36" name="Rettangolo arrotondato 35"/>
            <p:cNvSpPr/>
            <p:nvPr/>
          </p:nvSpPr>
          <p:spPr>
            <a:xfrm>
              <a:off x="8622935" y="3479788"/>
              <a:ext cx="6732000" cy="5548176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 anchorCtr="0"/>
            <a:lstStyle/>
            <a:p>
              <a:pPr algn="ctr" eaLnBrk="0" hangingPunct="0"/>
              <a:endParaRPr lang="it-IT" sz="2800" b="1" i="1" dirty="0">
                <a:solidFill>
                  <a:srgbClr val="BC985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CasellaDiTesto 21"/>
            <p:cNvSpPr txBox="1"/>
            <p:nvPr/>
          </p:nvSpPr>
          <p:spPr>
            <a:xfrm>
              <a:off x="9032000" y="3479800"/>
              <a:ext cx="6025012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Strumenti di </a:t>
              </a:r>
            </a:p>
            <a:p>
              <a:pPr algn="ctr"/>
              <a:r>
                <a:rPr lang="it-IT" sz="3200" b="1" dirty="0" smtClean="0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comunicazione interattiva</a:t>
              </a:r>
            </a:p>
            <a:p>
              <a:pPr algn="ctr"/>
              <a:r>
                <a:rPr lang="it-IT" sz="24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(Digitale</a:t>
              </a:r>
              <a:r>
                <a:rPr lang="it-IT" sz="24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social, …)</a:t>
              </a:r>
            </a:p>
          </p:txBody>
        </p:sp>
        <p:grpSp>
          <p:nvGrpSpPr>
            <p:cNvPr id="10" name="Gruppo 9"/>
            <p:cNvGrpSpPr/>
            <p:nvPr/>
          </p:nvGrpSpPr>
          <p:grpSpPr>
            <a:xfrm>
              <a:off x="8505869" y="5134033"/>
              <a:ext cx="6975674" cy="3857567"/>
              <a:chOff x="8556669" y="5184833"/>
              <a:chExt cx="6975674" cy="3857567"/>
            </a:xfrm>
          </p:grpSpPr>
          <p:pic>
            <p:nvPicPr>
              <p:cNvPr id="3" name="Immagine 2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428718" y="5184833"/>
                <a:ext cx="1637232" cy="1179311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pic>
            <p:nvPicPr>
              <p:cNvPr id="31" name="Immagine 3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659861" y="6908800"/>
                <a:ext cx="1086245" cy="1043554"/>
              </a:xfrm>
              <a:prstGeom prst="rect">
                <a:avLst/>
              </a:prstGeom>
            </p:spPr>
          </p:pic>
          <p:sp>
            <p:nvSpPr>
              <p:cNvPr id="32" name="CasellaDiTesto 31"/>
              <p:cNvSpPr txBox="1"/>
              <p:nvPr/>
            </p:nvSpPr>
            <p:spPr>
              <a:xfrm>
                <a:off x="9212776" y="6404033"/>
                <a:ext cx="206911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Piattaforma web</a:t>
                </a:r>
                <a:endParaRPr lang="it-IT" sz="20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CasellaDiTesto 33"/>
              <p:cNvSpPr txBox="1"/>
              <p:nvPr/>
            </p:nvSpPr>
            <p:spPr>
              <a:xfrm>
                <a:off x="8556669" y="8026737"/>
                <a:ext cx="3381331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Meeting di discussione trasversale </a:t>
                </a:r>
                <a:endPara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it-IT" sz="2000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interdisciplinare </a:t>
                </a:r>
                <a:endParaRPr lang="it-IT" sz="20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Immagine 7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777965" y="5184833"/>
                <a:ext cx="1637232" cy="1179000"/>
              </a:xfrm>
              <a:prstGeom prst="rect">
                <a:avLst/>
              </a:prstGeom>
              <a:ln>
                <a:solidFill>
                  <a:schemeClr val="bg1">
                    <a:lumMod val="85000"/>
                  </a:schemeClr>
                </a:solidFill>
              </a:ln>
            </p:spPr>
          </p:pic>
          <p:sp>
            <p:nvSpPr>
              <p:cNvPr id="33" name="CasellaDiTesto 32"/>
              <p:cNvSpPr txBox="1"/>
              <p:nvPr/>
            </p:nvSpPr>
            <p:spPr>
              <a:xfrm>
                <a:off x="12323011" y="6404033"/>
                <a:ext cx="254714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Esperto on line</a:t>
                </a:r>
                <a:endParaRPr lang="it-IT" sz="20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CasellaDiTesto 34"/>
              <p:cNvSpPr txBox="1"/>
              <p:nvPr/>
            </p:nvSpPr>
            <p:spPr>
              <a:xfrm>
                <a:off x="11660820" y="8026737"/>
                <a:ext cx="387152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2000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Concorso </a:t>
                </a:r>
                <a:r>
                  <a:rPr lang="it-IT" sz="2000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per la migliore </a:t>
                </a:r>
                <a:endPara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it-IT" sz="2000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idea </a:t>
                </a:r>
                <a:r>
                  <a:rPr lang="it-IT" sz="2000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 prevenzione </a:t>
                </a:r>
                <a:endPara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it-IT" sz="2000" i="1" dirty="0" smtClean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dei </a:t>
                </a:r>
                <a:r>
                  <a:rPr lang="it-IT" sz="2000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rifiuti alimentari </a:t>
                </a:r>
              </a:p>
            </p:txBody>
          </p:sp>
          <p:pic>
            <p:nvPicPr>
              <p:cNvPr id="41" name="Picture 6" descr="Risultati immagini per concorso fotografia"/>
              <p:cNvPicPr>
                <a:picLocks noChangeAspect="1" noChangeArrowheads="1"/>
              </p:cNvPicPr>
              <p:nvPr/>
            </p:nvPicPr>
            <p:blipFill rotWithShape="1">
              <a:blip r:embed="rId11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92" t="8344" r="7116" b="7000"/>
              <a:stretch/>
            </p:blipFill>
            <p:spPr bwMode="auto">
              <a:xfrm>
                <a:off x="12960295" y="6991759"/>
                <a:ext cx="1272573" cy="8776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21" name="CasellaDiTesto 20"/>
          <p:cNvSpPr txBox="1"/>
          <p:nvPr/>
        </p:nvSpPr>
        <p:spPr>
          <a:xfrm>
            <a:off x="13403373" y="8902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113B94A-9375-426E-9CB6-1E65548A4CA5}" type="slidenum">
              <a:rPr lang="it-IT"/>
              <a:pPr/>
              <a:t>7</a:t>
            </a:fld>
            <a:endParaRPr lang="it-IT" dirty="0"/>
          </a:p>
        </p:txBody>
      </p:sp>
      <p:sp>
        <p:nvSpPr>
          <p:cNvPr id="28" name="Rettangolo 27"/>
          <p:cNvSpPr/>
          <p:nvPr/>
        </p:nvSpPr>
        <p:spPr>
          <a:xfrm>
            <a:off x="479696" y="1285329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campagna informativa </a:t>
            </a:r>
            <a:r>
              <a:rPr lang="it-IT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 gennaio 2017)</a:t>
            </a:r>
          </a:p>
        </p:txBody>
      </p:sp>
    </p:spTree>
    <p:extLst>
      <p:ext uri="{BB962C8B-B14F-4D97-AF65-F5344CB8AC3E}">
        <p14:creationId xmlns:p14="http://schemas.microsoft.com/office/powerpoint/2010/main" val="425342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6254147" y="5088402"/>
            <a:ext cx="3762374" cy="3304800"/>
            <a:chOff x="6254147" y="5088402"/>
            <a:chExt cx="3762374" cy="3304800"/>
          </a:xfrm>
        </p:grpSpPr>
        <p:sp>
          <p:nvSpPr>
            <p:cNvPr id="61" name="Rettangolo arrotondato 60"/>
            <p:cNvSpPr/>
            <p:nvPr/>
          </p:nvSpPr>
          <p:spPr>
            <a:xfrm>
              <a:off x="6482934" y="5088402"/>
              <a:ext cx="3304800" cy="3304800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 anchorCtr="0"/>
            <a:lstStyle/>
            <a:p>
              <a:pPr algn="ctr" eaLnBrk="0" hangingPunct="0"/>
              <a:endParaRPr lang="it-IT" i="1" dirty="0">
                <a:solidFill>
                  <a:srgbClr val="BC985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Immagin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92334" y="5249800"/>
              <a:ext cx="2286000" cy="2286000"/>
            </a:xfrm>
            <a:prstGeom prst="rect">
              <a:avLst/>
            </a:prstGeom>
          </p:spPr>
        </p:pic>
        <p:sp>
          <p:nvSpPr>
            <p:cNvPr id="28" name="CasellaDiTesto 27"/>
            <p:cNvSpPr txBox="1"/>
            <p:nvPr/>
          </p:nvSpPr>
          <p:spPr>
            <a:xfrm>
              <a:off x="6254147" y="7605650"/>
              <a:ext cx="3762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i="1" dirty="0" err="1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FederDistribuzione</a:t>
              </a:r>
              <a:r>
                <a: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novembre 2017</a:t>
              </a:r>
              <a:endParaRPr lang="it-IT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uppo 3"/>
          <p:cNvGrpSpPr/>
          <p:nvPr/>
        </p:nvGrpSpPr>
        <p:grpSpPr>
          <a:xfrm>
            <a:off x="1162915" y="4339845"/>
            <a:ext cx="4680000" cy="2232000"/>
            <a:chOff x="857906" y="4339845"/>
            <a:chExt cx="4680000" cy="2232000"/>
          </a:xfrm>
        </p:grpSpPr>
        <p:sp>
          <p:nvSpPr>
            <p:cNvPr id="58" name="Rettangolo arrotondato 57"/>
            <p:cNvSpPr/>
            <p:nvPr/>
          </p:nvSpPr>
          <p:spPr>
            <a:xfrm>
              <a:off x="857906" y="4339845"/>
              <a:ext cx="4680000" cy="2232000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 anchorCtr="0"/>
            <a:lstStyle/>
            <a:p>
              <a:pPr algn="ctr" eaLnBrk="0" hangingPunct="0"/>
              <a:endParaRPr lang="it-IT" i="1" dirty="0">
                <a:solidFill>
                  <a:srgbClr val="BC985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28" name="Picture 4" descr="Risultati immagini per premio dona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567" y="4426140"/>
              <a:ext cx="3414679" cy="14609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CasellaDiTesto 15"/>
            <p:cNvSpPr txBox="1"/>
            <p:nvPr/>
          </p:nvSpPr>
          <p:spPr>
            <a:xfrm>
              <a:off x="1316719" y="5824658"/>
              <a:ext cx="3762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UNC</a:t>
              </a:r>
            </a:p>
            <a:p>
              <a:pPr algn="ctr"/>
              <a:r>
                <a: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 novembre 2017</a:t>
              </a:r>
              <a:endParaRPr lang="it-IT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uppo 1"/>
          <p:cNvGrpSpPr/>
          <p:nvPr/>
        </p:nvGrpSpPr>
        <p:grpSpPr>
          <a:xfrm>
            <a:off x="10427753" y="6822161"/>
            <a:ext cx="4680000" cy="2232000"/>
            <a:chOff x="10624344" y="6822161"/>
            <a:chExt cx="4680000" cy="2232000"/>
          </a:xfrm>
        </p:grpSpPr>
        <p:sp>
          <p:nvSpPr>
            <p:cNvPr id="65" name="Rettangolo arrotondato 64"/>
            <p:cNvSpPr/>
            <p:nvPr/>
          </p:nvSpPr>
          <p:spPr>
            <a:xfrm>
              <a:off x="10624344" y="6822161"/>
              <a:ext cx="4680000" cy="2232000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 anchorCtr="0"/>
            <a:lstStyle/>
            <a:p>
              <a:pPr algn="ctr" eaLnBrk="0" hangingPunct="0"/>
              <a:endParaRPr lang="it-IT" i="1" dirty="0">
                <a:solidFill>
                  <a:srgbClr val="BC985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42" name="Picture 18" descr="Risultati immagini per cibus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345"/>
            <a:stretch/>
          </p:blipFill>
          <p:spPr bwMode="auto">
            <a:xfrm>
              <a:off x="11186013" y="6934200"/>
              <a:ext cx="3555819" cy="147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CasellaDiTesto 28"/>
            <p:cNvSpPr txBox="1"/>
            <p:nvPr/>
          </p:nvSpPr>
          <p:spPr>
            <a:xfrm>
              <a:off x="11082735" y="8305800"/>
              <a:ext cx="3762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Federalimentare </a:t>
              </a:r>
            </a:p>
            <a:p>
              <a:pPr algn="ctr"/>
              <a:r>
                <a: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 maggio 2018</a:t>
              </a:r>
              <a:endParaRPr lang="it-IT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CasellaDiTesto 44"/>
          <p:cNvSpPr txBox="1"/>
          <p:nvPr/>
        </p:nvSpPr>
        <p:spPr>
          <a:xfrm>
            <a:off x="2801335" y="3504625"/>
            <a:ext cx="1066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Momenti di comunicazione congiunta</a:t>
            </a:r>
            <a:endParaRPr lang="it-IT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3403373" y="8902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EC899175-BA53-42CD-8501-B3931C8B12A1}" type="slidenum">
              <a:rPr lang="it-IT"/>
              <a:pPr/>
              <a:t>8</a:t>
            </a:fld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479695" y="2311400"/>
            <a:ext cx="15311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ctr">
              <a:defRPr sz="320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Strategie mirate e strumenti ad hoc </a:t>
            </a:r>
          </a:p>
          <a:p>
            <a:r>
              <a:rPr lang="it-IT" dirty="0"/>
              <a:t>per raggiungere i target nel miglior modo possibile</a:t>
            </a:r>
          </a:p>
        </p:txBody>
      </p:sp>
      <p:sp>
        <p:nvSpPr>
          <p:cNvPr id="33" name="Rettangolo 32"/>
          <p:cNvSpPr/>
          <p:nvPr/>
        </p:nvSpPr>
        <p:spPr>
          <a:xfrm>
            <a:off x="479696" y="1285329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campagna informativa </a:t>
            </a:r>
            <a:r>
              <a:rPr lang="it-IT" sz="4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 gennaio 2017)</a:t>
            </a:r>
          </a:p>
        </p:txBody>
      </p:sp>
      <p:grpSp>
        <p:nvGrpSpPr>
          <p:cNvPr id="26" name="Gruppo 25"/>
          <p:cNvGrpSpPr/>
          <p:nvPr/>
        </p:nvGrpSpPr>
        <p:grpSpPr>
          <a:xfrm>
            <a:off x="1162915" y="6822161"/>
            <a:ext cx="4680000" cy="2232000"/>
            <a:chOff x="857906" y="6822161"/>
            <a:chExt cx="4680000" cy="2232000"/>
          </a:xfrm>
        </p:grpSpPr>
        <p:sp>
          <p:nvSpPr>
            <p:cNvPr id="27" name="Rettangolo arrotondato 26"/>
            <p:cNvSpPr/>
            <p:nvPr/>
          </p:nvSpPr>
          <p:spPr>
            <a:xfrm>
              <a:off x="857906" y="6822161"/>
              <a:ext cx="4680000" cy="2232000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 anchorCtr="0"/>
            <a:lstStyle/>
            <a:p>
              <a:pPr algn="ctr" eaLnBrk="0" hangingPunct="0"/>
              <a:endParaRPr lang="it-IT" i="1" dirty="0">
                <a:solidFill>
                  <a:srgbClr val="BC985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0" descr="Il 5 febbraio la Giornata nazionale contro lo spreco alimentare, appuntamento al Maxxi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3396" y="6891349"/>
              <a:ext cx="2888177" cy="1501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" name="CasellaDiTesto 33"/>
            <p:cNvSpPr txBox="1"/>
            <p:nvPr/>
          </p:nvSpPr>
          <p:spPr>
            <a:xfrm>
              <a:off x="1316297" y="8305800"/>
              <a:ext cx="3762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Campagna congiunta </a:t>
              </a:r>
            </a:p>
            <a:p>
              <a:pPr algn="ctr"/>
              <a:r>
                <a: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febbraio 2018</a:t>
              </a:r>
              <a:endParaRPr lang="it-IT" sz="20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po 34"/>
          <p:cNvGrpSpPr/>
          <p:nvPr/>
        </p:nvGrpSpPr>
        <p:grpSpPr>
          <a:xfrm>
            <a:off x="10427753" y="4339845"/>
            <a:ext cx="4680000" cy="2235441"/>
            <a:chOff x="10624344" y="4339845"/>
            <a:chExt cx="4680000" cy="2235441"/>
          </a:xfrm>
        </p:grpSpPr>
        <p:sp>
          <p:nvSpPr>
            <p:cNvPr id="36" name="Rettangolo arrotondato 35"/>
            <p:cNvSpPr/>
            <p:nvPr/>
          </p:nvSpPr>
          <p:spPr>
            <a:xfrm>
              <a:off x="10624344" y="4339845"/>
              <a:ext cx="4680000" cy="2232000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 anchorCtr="0"/>
            <a:lstStyle/>
            <a:p>
              <a:pPr algn="ctr" eaLnBrk="0" hangingPunct="0"/>
              <a:endParaRPr lang="it-IT" i="1" dirty="0">
                <a:solidFill>
                  <a:srgbClr val="BC985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12" descr="Risultati immagini per marca 2018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32" t="27682" r="51366" b="33564"/>
            <a:stretch/>
          </p:blipFill>
          <p:spPr bwMode="auto">
            <a:xfrm>
              <a:off x="10931934" y="4499544"/>
              <a:ext cx="4063976" cy="1422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CasellaDiTesto 41"/>
            <p:cNvSpPr txBox="1"/>
            <p:nvPr/>
          </p:nvSpPr>
          <p:spPr>
            <a:xfrm>
              <a:off x="11082735" y="5867400"/>
              <a:ext cx="376237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Campagna congiunta </a:t>
              </a:r>
            </a:p>
            <a:p>
              <a:pPr algn="ctr"/>
              <a:r>
                <a:rPr lang="it-IT" sz="2000" i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17/18 </a:t>
              </a:r>
              <a:r>
                <a:rPr lang="it-IT" sz="2000" i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gennaio 2018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9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736600" y="3534500"/>
            <a:ext cx="14706600" cy="1612175"/>
          </a:xfrm>
          <a:prstGeom prst="roundRect">
            <a:avLst>
              <a:gd name="adj" fmla="val 9615"/>
            </a:avLst>
          </a:prstGeom>
          <a:solidFill>
            <a:schemeClr val="bg1"/>
          </a:solidFill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101600" dir="2700000" algn="tl" rotWithShape="0">
              <a:srgbClr val="836339">
                <a:alpha val="32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8000" bIns="18000" rtlCol="0" anchor="ctr" anchorCtr="0"/>
          <a:lstStyle/>
          <a:p>
            <a:pPr algn="ctr" eaLnBrk="0" hangingPunct="0"/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Diffondere la </a:t>
            </a:r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cultura della prevenzione 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degli </a:t>
            </a:r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sprechi alimentari 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e delle </a:t>
            </a:r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donazioni </a:t>
            </a:r>
          </a:p>
          <a:p>
            <a:pPr algn="ctr" eaLnBrk="0" hangingPunct="0"/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attraverso</a:t>
            </a:r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una gestione delle risorse </a:t>
            </a:r>
            <a:r>
              <a:rPr lang="it-IT" sz="2800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dal punto di vista economico, sociale ed ambientale improntata a </a:t>
            </a:r>
            <a:r>
              <a:rPr lang="it-IT" sz="28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criteri di sostenibilità</a:t>
            </a:r>
          </a:p>
        </p:txBody>
      </p:sp>
      <p:sp>
        <p:nvSpPr>
          <p:cNvPr id="6" name="Freccia in giù 5"/>
          <p:cNvSpPr/>
          <p:nvPr/>
        </p:nvSpPr>
        <p:spPr>
          <a:xfrm rot="1200000">
            <a:off x="3739088" y="5552347"/>
            <a:ext cx="1427495" cy="395775"/>
          </a:xfrm>
          <a:prstGeom prst="downArrow">
            <a:avLst/>
          </a:prstGeom>
          <a:solidFill>
            <a:srgbClr val="3360B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1086835" y="6281904"/>
            <a:ext cx="6732000" cy="2608096"/>
            <a:chOff x="1086835" y="6281904"/>
            <a:chExt cx="6732000" cy="2608096"/>
          </a:xfrm>
        </p:grpSpPr>
        <p:sp>
          <p:nvSpPr>
            <p:cNvPr id="8" name="Rettangolo arrotondato 7"/>
            <p:cNvSpPr/>
            <p:nvPr/>
          </p:nvSpPr>
          <p:spPr>
            <a:xfrm>
              <a:off x="1086835" y="6281904"/>
              <a:ext cx="6732000" cy="2608096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 anchorCtr="0"/>
            <a:lstStyle/>
            <a:p>
              <a:pPr algn="ctr" eaLnBrk="0" hangingPunct="0"/>
              <a:r>
                <a:rPr lang="it-IT" sz="2800" b="1" i="1" dirty="0">
                  <a:solidFill>
                    <a:srgbClr val="00B0F0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Sensibilizzazione delle imprese </a:t>
              </a:r>
              <a:endParaRPr lang="it-IT" sz="2800" b="1" i="1" dirty="0" smtClean="0">
                <a:solidFill>
                  <a:srgbClr val="00B0F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  <a:p>
              <a:pPr algn="ctr" eaLnBrk="0" hangingPunct="0"/>
              <a:endParaRPr lang="it-IT" sz="2800" b="1" i="1" dirty="0">
                <a:solidFill>
                  <a:srgbClr val="BC9854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" name="Immagine 9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98400" y="7458333"/>
              <a:ext cx="1620000" cy="910651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sp>
          <p:nvSpPr>
            <p:cNvPr id="11" name="CasellaDiTesto 10"/>
            <p:cNvSpPr txBox="1"/>
            <p:nvPr/>
          </p:nvSpPr>
          <p:spPr>
            <a:xfrm>
              <a:off x="1145874" y="6944162"/>
              <a:ext cx="445209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tabLst>
                  <a:tab pos="5200650" algn="l"/>
                </a:tabLst>
              </a:pPr>
              <a:r>
                <a:rPr lang="it-IT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Linee guida tecniche</a:t>
              </a:r>
              <a:r>
                <a:rPr lang="it-IT" sz="2400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cui si affianca un kit anti spreco per i dipendenti, al fine di coinvolgere anche i collaboratori</a:t>
              </a:r>
              <a:endParaRPr lang="it-IT" sz="2400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uppo 2"/>
          <p:cNvGrpSpPr/>
          <p:nvPr/>
        </p:nvGrpSpPr>
        <p:grpSpPr>
          <a:xfrm>
            <a:off x="8451834" y="6281904"/>
            <a:ext cx="6732000" cy="2608096"/>
            <a:chOff x="8451834" y="6281904"/>
            <a:chExt cx="6732000" cy="2608096"/>
          </a:xfrm>
        </p:grpSpPr>
        <p:sp>
          <p:nvSpPr>
            <p:cNvPr id="9" name="Rettangolo arrotondato 8"/>
            <p:cNvSpPr/>
            <p:nvPr/>
          </p:nvSpPr>
          <p:spPr>
            <a:xfrm>
              <a:off x="8451834" y="6281904"/>
              <a:ext cx="6732000" cy="2608096"/>
            </a:xfrm>
            <a:prstGeom prst="roundRect">
              <a:avLst>
                <a:gd name="adj" fmla="val 9615"/>
              </a:avLst>
            </a:prstGeom>
            <a:solidFill>
              <a:schemeClr val="bg1"/>
            </a:solidFill>
            <a:ln w="38100">
              <a:solidFill>
                <a:schemeClr val="accent1">
                  <a:lumMod val="75000"/>
                </a:schemeClr>
              </a:solidFill>
            </a:ln>
            <a:effectLst>
              <a:outerShdw blurRad="50800" dist="101600" dir="2700000" algn="tl" rotWithShape="0">
                <a:srgbClr val="836339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h="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18000" bIns="18000" rtlCol="0" anchor="t" anchorCtr="0"/>
            <a:lstStyle/>
            <a:p>
              <a:pPr algn="ctr" eaLnBrk="0" hangingPunct="0"/>
              <a:r>
                <a:rPr lang="it-IT" sz="2800" b="1" i="1" dirty="0">
                  <a:solidFill>
                    <a:srgbClr val="00B0F0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Coinvolgimento,</a:t>
              </a:r>
              <a:r>
                <a:rPr lang="it-IT" sz="2800" b="1" i="1" dirty="0">
                  <a:solidFill>
                    <a:srgbClr val="FF9900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 </a:t>
              </a:r>
              <a:r>
                <a:rPr lang="it-IT" sz="2800" dirty="0">
                  <a:solidFill>
                    <a:srgbClr val="00B0F0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insieme ai partner, </a:t>
              </a:r>
              <a:r>
                <a:rPr lang="it-IT" sz="2800" b="1" i="1" dirty="0">
                  <a:solidFill>
                    <a:srgbClr val="00B0F0"/>
                  </a:solidFill>
                  <a:latin typeface="Arial" panose="020B0604020202020204" pitchFamily="34" charset="0"/>
                  <a:ea typeface="Verdana" pitchFamily="34" charset="0"/>
                  <a:cs typeface="Arial" panose="020B0604020202020204" pitchFamily="34" charset="0"/>
                </a:rPr>
                <a:t>delle realtà territoriali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8820618" y="7633179"/>
              <a:ext cx="3726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0" hangingPunct="0">
                <a:tabLst>
                  <a:tab pos="5200650" algn="l"/>
                </a:tabLst>
              </a:pPr>
              <a:r>
                <a:rPr lang="it-IT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“</a:t>
              </a:r>
              <a:r>
                <a:rPr lang="it-IT" sz="2400" b="1" i="1" dirty="0" err="1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Roadshow</a:t>
              </a:r>
              <a:r>
                <a:rPr lang="it-IT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 </a:t>
              </a:r>
              <a:endParaRPr lang="it-IT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eaLnBrk="0" hangingPunct="0">
                <a:tabLst>
                  <a:tab pos="5200650" algn="l"/>
                </a:tabLst>
              </a:pPr>
              <a:r>
                <a:rPr lang="it-IT" sz="2400" b="1" dirty="0" smtClean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nelle </a:t>
              </a:r>
              <a:r>
                <a:rPr lang="it-IT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Regioni italiane </a:t>
              </a:r>
            </a:p>
          </p:txBody>
        </p:sp>
        <p:pic>
          <p:nvPicPr>
            <p:cNvPr id="13" name="Picture 8" descr="Risultati immagini per percorso a tappe"/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730"/>
            <a:stretch/>
          </p:blipFill>
          <p:spPr bwMode="auto">
            <a:xfrm>
              <a:off x="13309600" y="7359754"/>
              <a:ext cx="1432235" cy="137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CasellaDiTesto 13"/>
          <p:cNvSpPr txBox="1"/>
          <p:nvPr/>
        </p:nvSpPr>
        <p:spPr>
          <a:xfrm>
            <a:off x="13403373" y="890221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509AF09-D01C-41FA-BA3A-9F9D8CB7A503}" type="slidenum">
              <a:rPr lang="it-IT"/>
              <a:pPr/>
              <a:t>9</a:t>
            </a:fld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79695" y="2311400"/>
            <a:ext cx="153112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Sensibilizzare le imprese della distribuzione, </a:t>
            </a:r>
          </a:p>
          <a:p>
            <a:pPr algn="ctr"/>
            <a:r>
              <a:rPr lang="it-IT" sz="32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loro dipendenti e le istituzioni locali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479696" y="1285329"/>
            <a:ext cx="15311277" cy="990600"/>
          </a:xfrm>
          <a:prstGeom prst="rect">
            <a:avLst/>
          </a:prstGeom>
          <a:solidFill>
            <a:srgbClr val="3360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progetto LIFE e </a:t>
            </a:r>
            <a:r>
              <a:rPr lang="it-IT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FederDistribuzione</a:t>
            </a:r>
            <a:endParaRPr lang="it-IT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ccia in giù 21"/>
          <p:cNvSpPr/>
          <p:nvPr/>
        </p:nvSpPr>
        <p:spPr>
          <a:xfrm rot="20400000" flipH="1">
            <a:off x="11097979" y="5552347"/>
            <a:ext cx="1427495" cy="395775"/>
          </a:xfrm>
          <a:prstGeom prst="downArrow">
            <a:avLst/>
          </a:prstGeom>
          <a:solidFill>
            <a:srgbClr val="3360B3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59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5" grpId="0"/>
      <p:bldP spid="22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3264</TotalTime>
  <Words>756</Words>
  <Application>Microsoft Office PowerPoint</Application>
  <PresentationFormat>Personalizzato</PresentationFormat>
  <Paragraphs>212</Paragraphs>
  <Slides>14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14</vt:i4>
      </vt:variant>
    </vt:vector>
  </HeadingPairs>
  <TitlesOfParts>
    <vt:vector size="23" baseType="lpstr">
      <vt:lpstr>MS Mincho</vt:lpstr>
      <vt:lpstr>Arial</vt:lpstr>
      <vt:lpstr>Calibri</vt:lpstr>
      <vt:lpstr>Super Sweet</vt:lpstr>
      <vt:lpstr>Times New Roman</vt:lpstr>
      <vt:lpstr>Verdana</vt:lpstr>
      <vt:lpstr>Wingdings</vt:lpstr>
      <vt:lpstr>2_Office Theme</vt:lpstr>
      <vt:lpstr>1_Office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LIFE_PPT_Template_A</dc:title>
  <dc:creator>Nunzio</dc:creator>
  <cp:lastModifiedBy>Stefano Crippa</cp:lastModifiedBy>
  <cp:revision>324</cp:revision>
  <cp:lastPrinted>2018-02-01T12:59:41Z</cp:lastPrinted>
  <dcterms:created xsi:type="dcterms:W3CDTF">2016-11-10T17:30:57Z</dcterms:created>
  <dcterms:modified xsi:type="dcterms:W3CDTF">2018-07-12T12:04:31Z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2016-11-10T00:00:00Z</vt:filetime>
  </property>
  <property fmtid="{D5CDD505-2E9C-101B-9397-08002B2CF9AE}" pid="3" name="Creator">
    <vt:lpwstr>Adobe Illustrator CC 2014 (Macintosh)</vt:lpwstr>
  </property>
  <property fmtid="{D5CDD505-2E9C-101B-9397-08002B2CF9AE}" pid="4" name="LastSaved">
    <vt:filetime>2016-11-10T00:00:00Z</vt:filetime>
  </property>
</Properties>
</file>